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0_E3B2F6B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3A_4A64A0B8.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2_481B77E9.xml" ContentType="application/vnd.ms-powerpoint.comments+xml"/>
  <Override PartName="/ppt/comments/modernComment_12C_AFB06B97.xml" ContentType="application/vnd.ms-powerpoint.comments+xml"/>
  <Override PartName="/ppt/comments/modernComment_11D_17DB5F9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43"/>
  </p:notesMasterIdLst>
  <p:sldIdLst>
    <p:sldId id="256" r:id="rId5"/>
    <p:sldId id="309" r:id="rId6"/>
    <p:sldId id="261" r:id="rId7"/>
    <p:sldId id="283" r:id="rId8"/>
    <p:sldId id="272" r:id="rId9"/>
    <p:sldId id="299" r:id="rId10"/>
    <p:sldId id="311" r:id="rId11"/>
    <p:sldId id="312" r:id="rId12"/>
    <p:sldId id="310" r:id="rId13"/>
    <p:sldId id="287" r:id="rId14"/>
    <p:sldId id="273" r:id="rId15"/>
    <p:sldId id="275" r:id="rId16"/>
    <p:sldId id="269" r:id="rId17"/>
    <p:sldId id="268" r:id="rId18"/>
    <p:sldId id="315" r:id="rId19"/>
    <p:sldId id="288" r:id="rId20"/>
    <p:sldId id="290" r:id="rId21"/>
    <p:sldId id="321" r:id="rId22"/>
    <p:sldId id="322" r:id="rId23"/>
    <p:sldId id="308" r:id="rId24"/>
    <p:sldId id="323" r:id="rId25"/>
    <p:sldId id="314" r:id="rId26"/>
    <p:sldId id="316" r:id="rId27"/>
    <p:sldId id="319" r:id="rId28"/>
    <p:sldId id="271" r:id="rId29"/>
    <p:sldId id="276" r:id="rId30"/>
    <p:sldId id="258" r:id="rId31"/>
    <p:sldId id="259" r:id="rId32"/>
    <p:sldId id="300" r:id="rId33"/>
    <p:sldId id="262" r:id="rId34"/>
    <p:sldId id="263" r:id="rId35"/>
    <p:sldId id="265" r:id="rId36"/>
    <p:sldId id="281" r:id="rId37"/>
    <p:sldId id="303" r:id="rId38"/>
    <p:sldId id="274" r:id="rId39"/>
    <p:sldId id="313" r:id="rId40"/>
    <p:sldId id="307" r:id="rId41"/>
    <p:sldId id="285"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E8541F-3ECA-AFAA-4E5D-E116F1077370}" name="Beker, Kerem" initials="BK" userId="S::unizf_student.kit.edu#ext#@kit0.onmicrosoft.com::690b54d5-1e7e-4c83-a796-891078dacfec" providerId="AD"/>
  <p188:author id="{7D1E6D32-E976-5205-0AB1-B5D823623416}" name="uknpi" initials="uu" userId="S::uknpi@student.kit.edu::25cbfefd-f934-49e3-9724-245150114ead" providerId="AD"/>
  <p188:author id="{F316258F-8E3D-E7B3-8583-FF2390CCF2CE}" name="Geist, Anian Carl" initials="AG" userId="S::ukhpe@student.kit.edu::17db844f-04b3-4014-8faa-2bf939b71ad9" providerId="AD"/>
  <p188:author id="{D0590595-1FED-6FEC-2864-5302DCBEB8F3}" name="uknpi" initials="uk" userId="S::uknpi_student.kit.edu#ext#@kit0.onmicrosoft.com::5b4d552f-9f62-4f2a-a415-26c5fecf984f" providerId="AD"/>
  <p188:author id="{8E1EBED4-4735-772B-5C9E-876AD95B42C8}" name="Schmid, Clara" initials="SC" userId="S::udvbk_student.kit.edu#ext#@kit0.onmicrosoft.com::cc4d5a86-cc0f-49fc-a85d-00e0ac405bd4" providerId="AD"/>
  <p188:author id="{3E8DA4F9-F6F0-775B-2104-C3F76E7E3242}" name="unxgx" initials="un" userId="S::unxgx_student.kit.edu#ext#@kit0.onmicrosoft.com::07ef2c19-6bcd-46cc-9b64-5031a3419d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omments/modernComment_102_481B77E9.xml><?xml version="1.0" encoding="utf-8"?>
<p188:cmLst xmlns:a="http://schemas.openxmlformats.org/drawingml/2006/main" xmlns:r="http://schemas.openxmlformats.org/officeDocument/2006/relationships" xmlns:p188="http://schemas.microsoft.com/office/powerpoint/2018/8/main">
  <p188:cm id="{AB0429E8-1273-4BB1-83BB-819A86635595}" authorId="{F316258F-8E3D-E7B3-8583-FF2390CCF2CE}" created="2025-03-23T13:25:30.606">
    <pc:sldMkLst xmlns:pc="http://schemas.microsoft.com/office/powerpoint/2013/main/command">
      <pc:docMk/>
      <pc:sldMk cId="1209759721" sldId="258"/>
    </pc:sldMkLst>
    <p188:txBody>
      <a:bodyPr/>
      <a:lstStyle/>
      <a:p>
        <a:r>
          <a:rPr lang="de-DE"/>
          <a:t>Soll da diese Aufgabenstellung hin oder die angepasste nach der Midterm?
Im Bericht dann auch so?</a:t>
        </a:r>
      </a:p>
    </p188:txBody>
  </p188:cm>
</p188:cmLst>
</file>

<file path=ppt/comments/modernComment_110_E3B2F6BF.xml><?xml version="1.0" encoding="utf-8"?>
<p188:cmLst xmlns:a="http://schemas.openxmlformats.org/drawingml/2006/main" xmlns:r="http://schemas.openxmlformats.org/officeDocument/2006/relationships" xmlns:p188="http://schemas.microsoft.com/office/powerpoint/2018/8/main">
  <p188:cm id="{90203658-72B7-4BE0-9FA8-75C4403878C6}" authorId="{8E1EBED4-4735-772B-5C9E-876AD95B42C8}" created="2025-03-23T16:34:39.426">
    <pc:sldMkLst xmlns:pc="http://schemas.microsoft.com/office/powerpoint/2013/main/command">
      <pc:docMk/>
      <pc:sldMk cId="3820156607" sldId="272"/>
    </pc:sldMkLst>
    <p188:txBody>
      <a:bodyPr/>
      <a:lstStyle/>
      <a:p>
        <a:r>
          <a:rPr lang="en-US"/>
          <a:t>Das UML-Diagramm ist zur Lesbarkeit "dumbed-down" und mit entspannten Regeln erstellt</a:t>
        </a:r>
      </a:p>
    </p188:txBody>
  </p188:cm>
</p188:cmLst>
</file>

<file path=ppt/comments/modernComment_11D_17DB5F9F.xml><?xml version="1.0" encoding="utf-8"?>
<p188:cmLst xmlns:a="http://schemas.openxmlformats.org/drawingml/2006/main" xmlns:r="http://schemas.openxmlformats.org/officeDocument/2006/relationships" xmlns:p188="http://schemas.microsoft.com/office/powerpoint/2018/8/main">
  <p188:cm id="{E9F487E0-7846-47D2-A012-D997995BF970}" authorId="{D0590595-1FED-6FEC-2864-5302DCBEB8F3}" created="2025-03-23T13:20:05.568">
    <ac:txMkLst xmlns:ac="http://schemas.microsoft.com/office/drawing/2013/main/command">
      <pc:docMk xmlns:pc="http://schemas.microsoft.com/office/powerpoint/2013/main/command"/>
      <pc:sldMk xmlns:pc="http://schemas.microsoft.com/office/powerpoint/2013/main/command" cId="400252831" sldId="285"/>
      <ac:spMk id="2" creationId="{26450E93-D826-1D08-D88C-99B882884891}"/>
      <ac:txMk cp="160">
        <ac:context len="238" hash="2919728385"/>
      </ac:txMk>
    </ac:txMkLst>
    <p188:pos x="3086582" y="2189544"/>
    <p188:replyLst>
      <p188:reply id="{292F0FF1-FA5F-4795-8F7D-5F4C46BE0894}" authorId="{74E8541F-3ECA-AFAA-4E5D-E116F1077370}" created="2025-03-23T14:20:43.428">
        <p188:txBody>
          <a:bodyPr/>
          <a:lstStyle/>
          <a:p>
            <a:r>
              <a:rPr lang="en-US"/>
              <a:t>Ich glaube mündlich erwähnen</a:t>
            </a:r>
          </a:p>
        </p188:txBody>
      </p188:reply>
    </p188:replyLst>
    <p188:txBody>
      <a:bodyPr/>
      <a:lstStyle/>
      <a:p>
        <a:r>
          <a:rPr lang="de-DE"/>
          <a:t>Sollen wir hier erwähnen, dass man bei diesem Ergebnis natürlich beachten muss, dass wir nur 5 Testpersonen hatten? Sollte das auf die Folie oder reicht das mündlich zu erwähnen ?</a:t>
        </a:r>
      </a:p>
    </p188:txBody>
  </p188:cm>
</p188:cmLst>
</file>

<file path=ppt/comments/modernComment_12C_AFB06B97.xml><?xml version="1.0" encoding="utf-8"?>
<p188:cmLst xmlns:a="http://schemas.openxmlformats.org/drawingml/2006/main" xmlns:r="http://schemas.openxmlformats.org/officeDocument/2006/relationships" xmlns:p188="http://schemas.microsoft.com/office/powerpoint/2018/8/main">
  <p188:cm id="{561025FE-9EED-4AC7-8259-0EC1746EE9CA}" authorId="{F316258F-8E3D-E7B3-8583-FF2390CCF2CE}" created="2025-03-23T14:32:14.862">
    <pc:sldMkLst xmlns:pc="http://schemas.microsoft.com/office/powerpoint/2013/main/command">
      <pc:docMk/>
      <pc:sldMk cId="2947574679" sldId="300"/>
    </pc:sldMkLst>
    <p188:txBody>
      <a:bodyPr/>
      <a:lstStyle/>
      <a:p>
        <a:r>
          <a:rPr lang="de-DE"/>
          <a:t>Reicht dieser Umfang für das Recap der Analysphase  oder soll es ausführlicher wie in der Midterm?</a:t>
        </a:r>
      </a:p>
    </p188:txBody>
  </p188:cm>
</p188:cmLst>
</file>

<file path=ppt/comments/modernComment_13A_4A64A0B8.xml><?xml version="1.0" encoding="utf-8"?>
<p188:cmLst xmlns:a="http://schemas.openxmlformats.org/drawingml/2006/main" xmlns:r="http://schemas.openxmlformats.org/officeDocument/2006/relationships" xmlns:p188="http://schemas.microsoft.com/office/powerpoint/2018/8/main">
  <p188:cm id="{AAF7FC04-3F13-4ACC-B079-E3213A8C3E39}" authorId="{D0590595-1FED-6FEC-2864-5302DCBEB8F3}" created="2025-03-23T20:29:54.110">
    <ac:txMkLst xmlns:ac="http://schemas.microsoft.com/office/drawing/2013/main/command">
      <pc:docMk xmlns:pc="http://schemas.microsoft.com/office/powerpoint/2013/main/command"/>
      <pc:sldMk xmlns:pc="http://schemas.microsoft.com/office/powerpoint/2013/main/command" cId="1248108728" sldId="314"/>
      <ac:spMk id="2" creationId="{2016D82D-945B-9C71-33A4-435D8CED183C}"/>
      <ac:txMk cp="0" len="133">
        <ac:context len="195" hash="1901995977"/>
      </ac:txMk>
    </ac:txMkLst>
    <p188:pos x="5062602" y="1471808"/>
    <p188:txBody>
      <a:bodyPr/>
      <a:lstStyle/>
      <a:p>
        <a:r>
          <a:rPr lang="de-DE"/>
          <a:t>Zu beachten n = 5</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298E4-6674-4C22-AA1B-CCF7970E0974}" type="datetimeFigureOut">
              <a:rPr lang="de-DE" smtClean="0"/>
              <a:t>30.03.2025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379C0-682A-4BD3-8F43-F5697F7D2D4E}" type="slidenum">
              <a:rPr lang="de-DE" smtClean="0"/>
              <a:t>‹Nr.›</a:t>
            </a:fld>
            <a:endParaRPr lang="de-DE"/>
          </a:p>
        </p:txBody>
      </p:sp>
    </p:spTree>
    <p:extLst>
      <p:ext uri="{BB962C8B-B14F-4D97-AF65-F5344CB8AC3E}">
        <p14:creationId xmlns:p14="http://schemas.microsoft.com/office/powerpoint/2010/main" val="2052628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Anian</a:t>
            </a:r>
          </a:p>
        </p:txBody>
      </p:sp>
      <p:sp>
        <p:nvSpPr>
          <p:cNvPr id="4" name="Foliennummernplatzhalter 3"/>
          <p:cNvSpPr>
            <a:spLocks noGrp="1"/>
          </p:cNvSpPr>
          <p:nvPr>
            <p:ph type="sldNum" sz="quarter" idx="5"/>
          </p:nvPr>
        </p:nvSpPr>
        <p:spPr/>
        <p:txBody>
          <a:bodyPr/>
          <a:lstStyle/>
          <a:p>
            <a:fld id="{3E1379C0-682A-4BD3-8F43-F5697F7D2D4E}" type="slidenum">
              <a:rPr lang="de-DE" smtClean="0"/>
              <a:t>1</a:t>
            </a:fld>
            <a:endParaRPr lang="de-DE"/>
          </a:p>
        </p:txBody>
      </p:sp>
    </p:spTree>
    <p:extLst>
      <p:ext uri="{BB962C8B-B14F-4D97-AF65-F5344CB8AC3E}">
        <p14:creationId xmlns:p14="http://schemas.microsoft.com/office/powerpoint/2010/main" val="375309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Alex letzte Folie</a:t>
            </a:r>
          </a:p>
        </p:txBody>
      </p:sp>
      <p:sp>
        <p:nvSpPr>
          <p:cNvPr id="4" name="Foliennummernplatzhalter 3"/>
          <p:cNvSpPr>
            <a:spLocks noGrp="1"/>
          </p:cNvSpPr>
          <p:nvPr>
            <p:ph type="sldNum" sz="quarter" idx="5"/>
          </p:nvPr>
        </p:nvSpPr>
        <p:spPr/>
        <p:txBody>
          <a:bodyPr/>
          <a:lstStyle/>
          <a:p>
            <a:fld id="{3E1379C0-682A-4BD3-8F43-F5697F7D2D4E}" type="slidenum">
              <a:rPr lang="de-DE" smtClean="0"/>
              <a:t>22</a:t>
            </a:fld>
            <a:endParaRPr lang="de-DE"/>
          </a:p>
        </p:txBody>
      </p:sp>
    </p:spTree>
    <p:extLst>
      <p:ext uri="{BB962C8B-B14F-4D97-AF65-F5344CB8AC3E}">
        <p14:creationId xmlns:p14="http://schemas.microsoft.com/office/powerpoint/2010/main" val="156277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Anian</a:t>
            </a:r>
          </a:p>
        </p:txBody>
      </p:sp>
      <p:sp>
        <p:nvSpPr>
          <p:cNvPr id="4" name="Foliennummernplatzhalter 3"/>
          <p:cNvSpPr>
            <a:spLocks noGrp="1"/>
          </p:cNvSpPr>
          <p:nvPr>
            <p:ph type="sldNum" sz="quarter" idx="5"/>
          </p:nvPr>
        </p:nvSpPr>
        <p:spPr/>
        <p:txBody>
          <a:bodyPr/>
          <a:lstStyle/>
          <a:p>
            <a:fld id="{3E1379C0-682A-4BD3-8F43-F5697F7D2D4E}" type="slidenum">
              <a:rPr lang="de-DE" smtClean="0"/>
              <a:t>23</a:t>
            </a:fld>
            <a:endParaRPr lang="de-DE"/>
          </a:p>
        </p:txBody>
      </p:sp>
    </p:spTree>
    <p:extLst>
      <p:ext uri="{BB962C8B-B14F-4D97-AF65-F5344CB8AC3E}">
        <p14:creationId xmlns:p14="http://schemas.microsoft.com/office/powerpoint/2010/main" val="146345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E1379C0-682A-4BD3-8F43-F5697F7D2D4E}" type="slidenum">
              <a:rPr lang="de-DE" smtClean="0"/>
              <a:t>25</a:t>
            </a:fld>
            <a:endParaRPr lang="de-DE"/>
          </a:p>
        </p:txBody>
      </p:sp>
    </p:spTree>
    <p:extLst>
      <p:ext uri="{BB962C8B-B14F-4D97-AF65-F5344CB8AC3E}">
        <p14:creationId xmlns:p14="http://schemas.microsoft.com/office/powerpoint/2010/main" val="222483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Anian letzte Folie</a:t>
            </a:r>
          </a:p>
        </p:txBody>
      </p:sp>
      <p:sp>
        <p:nvSpPr>
          <p:cNvPr id="4" name="Foliennummernplatzhalter 3"/>
          <p:cNvSpPr>
            <a:spLocks noGrp="1"/>
          </p:cNvSpPr>
          <p:nvPr>
            <p:ph type="sldNum" sz="quarter" idx="5"/>
          </p:nvPr>
        </p:nvSpPr>
        <p:spPr/>
        <p:txBody>
          <a:bodyPr/>
          <a:lstStyle/>
          <a:p>
            <a:fld id="{3E1379C0-682A-4BD3-8F43-F5697F7D2D4E}" type="slidenum">
              <a:rPr lang="de-DE" smtClean="0"/>
              <a:t>3</a:t>
            </a:fld>
            <a:endParaRPr lang="de-DE"/>
          </a:p>
        </p:txBody>
      </p:sp>
    </p:spTree>
    <p:extLst>
      <p:ext uri="{BB962C8B-B14F-4D97-AF65-F5344CB8AC3E}">
        <p14:creationId xmlns:p14="http://schemas.microsoft.com/office/powerpoint/2010/main" val="140010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Clara </a:t>
            </a:r>
            <a:r>
              <a:rPr lang="de-DE" err="1"/>
              <a:t>letze</a:t>
            </a:r>
            <a:r>
              <a:rPr lang="de-DE"/>
              <a:t> Folie</a:t>
            </a:r>
          </a:p>
        </p:txBody>
      </p:sp>
      <p:sp>
        <p:nvSpPr>
          <p:cNvPr id="4" name="Foliennummernplatzhalter 3"/>
          <p:cNvSpPr>
            <a:spLocks noGrp="1"/>
          </p:cNvSpPr>
          <p:nvPr>
            <p:ph type="sldNum" sz="quarter" idx="5"/>
          </p:nvPr>
        </p:nvSpPr>
        <p:spPr/>
        <p:txBody>
          <a:bodyPr/>
          <a:lstStyle/>
          <a:p>
            <a:fld id="{3E1379C0-682A-4BD3-8F43-F5697F7D2D4E}" type="slidenum">
              <a:rPr lang="de-DE" smtClean="0"/>
              <a:t>6</a:t>
            </a:fld>
            <a:endParaRPr lang="de-DE"/>
          </a:p>
        </p:txBody>
      </p:sp>
    </p:spTree>
    <p:extLst>
      <p:ext uri="{BB962C8B-B14F-4D97-AF65-F5344CB8AC3E}">
        <p14:creationId xmlns:p14="http://schemas.microsoft.com/office/powerpoint/2010/main" val="131753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Ömer</a:t>
            </a:r>
          </a:p>
        </p:txBody>
      </p:sp>
      <p:sp>
        <p:nvSpPr>
          <p:cNvPr id="4" name="Foliennummernplatzhalter 3"/>
          <p:cNvSpPr>
            <a:spLocks noGrp="1"/>
          </p:cNvSpPr>
          <p:nvPr>
            <p:ph type="sldNum" sz="quarter" idx="5"/>
          </p:nvPr>
        </p:nvSpPr>
        <p:spPr/>
        <p:txBody>
          <a:bodyPr/>
          <a:lstStyle/>
          <a:p>
            <a:fld id="{3E1379C0-682A-4BD3-8F43-F5697F7D2D4E}" type="slidenum">
              <a:rPr lang="de-DE" smtClean="0"/>
              <a:t>9</a:t>
            </a:fld>
            <a:endParaRPr lang="de-DE"/>
          </a:p>
        </p:txBody>
      </p:sp>
    </p:spTree>
    <p:extLst>
      <p:ext uri="{BB962C8B-B14F-4D97-AF65-F5344CB8AC3E}">
        <p14:creationId xmlns:p14="http://schemas.microsoft.com/office/powerpoint/2010/main" val="169835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Induktive Codierung </a:t>
            </a:r>
            <a:r>
              <a:rPr lang="de-DE">
                <a:sym typeface="Wingdings" panose="05000000000000000000" pitchFamily="2" charset="2"/>
              </a:rPr>
              <a:t> Antworten lesen daraus </a:t>
            </a:r>
            <a:r>
              <a:rPr lang="de-DE" err="1">
                <a:sym typeface="Wingdings" panose="05000000000000000000" pitchFamily="2" charset="2"/>
              </a:rPr>
              <a:t>codes</a:t>
            </a:r>
            <a:r>
              <a:rPr lang="de-DE">
                <a:sym typeface="Wingdings" panose="05000000000000000000" pitchFamily="2" charset="2"/>
              </a:rPr>
              <a:t> ablesen</a:t>
            </a:r>
            <a:endParaRPr lang="de-DE"/>
          </a:p>
        </p:txBody>
      </p:sp>
      <p:sp>
        <p:nvSpPr>
          <p:cNvPr id="4" name="Foliennummernplatzhalter 3"/>
          <p:cNvSpPr>
            <a:spLocks noGrp="1"/>
          </p:cNvSpPr>
          <p:nvPr>
            <p:ph type="sldNum" sz="quarter" idx="5"/>
          </p:nvPr>
        </p:nvSpPr>
        <p:spPr/>
        <p:txBody>
          <a:bodyPr/>
          <a:lstStyle/>
          <a:p>
            <a:fld id="{3E1379C0-682A-4BD3-8F43-F5697F7D2D4E}" type="slidenum">
              <a:rPr lang="de-DE" smtClean="0"/>
              <a:t>10</a:t>
            </a:fld>
            <a:endParaRPr lang="de-DE"/>
          </a:p>
        </p:txBody>
      </p:sp>
    </p:spTree>
    <p:extLst>
      <p:ext uri="{BB962C8B-B14F-4D97-AF65-F5344CB8AC3E}">
        <p14:creationId xmlns:p14="http://schemas.microsoft.com/office/powerpoint/2010/main" val="74671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Ömer letzte Folie</a:t>
            </a:r>
          </a:p>
        </p:txBody>
      </p:sp>
      <p:sp>
        <p:nvSpPr>
          <p:cNvPr id="4" name="Foliennummernplatzhalter 3"/>
          <p:cNvSpPr>
            <a:spLocks noGrp="1"/>
          </p:cNvSpPr>
          <p:nvPr>
            <p:ph type="sldNum" sz="quarter" idx="5"/>
          </p:nvPr>
        </p:nvSpPr>
        <p:spPr/>
        <p:txBody>
          <a:bodyPr/>
          <a:lstStyle/>
          <a:p>
            <a:fld id="{3E1379C0-682A-4BD3-8F43-F5697F7D2D4E}" type="slidenum">
              <a:rPr lang="de-DE" smtClean="0"/>
              <a:t>12</a:t>
            </a:fld>
            <a:endParaRPr lang="de-DE"/>
          </a:p>
        </p:txBody>
      </p:sp>
    </p:spTree>
    <p:extLst>
      <p:ext uri="{BB962C8B-B14F-4D97-AF65-F5344CB8AC3E}">
        <p14:creationId xmlns:p14="http://schemas.microsoft.com/office/powerpoint/2010/main" val="181602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Kerem</a:t>
            </a:r>
          </a:p>
        </p:txBody>
      </p:sp>
      <p:sp>
        <p:nvSpPr>
          <p:cNvPr id="4" name="Foliennummernplatzhalter 3"/>
          <p:cNvSpPr>
            <a:spLocks noGrp="1"/>
          </p:cNvSpPr>
          <p:nvPr>
            <p:ph type="sldNum" sz="quarter" idx="5"/>
          </p:nvPr>
        </p:nvSpPr>
        <p:spPr/>
        <p:txBody>
          <a:bodyPr/>
          <a:lstStyle/>
          <a:p>
            <a:fld id="{3E1379C0-682A-4BD3-8F43-F5697F7D2D4E}" type="slidenum">
              <a:rPr lang="de-DE" smtClean="0"/>
              <a:t>14</a:t>
            </a:fld>
            <a:endParaRPr lang="de-DE"/>
          </a:p>
        </p:txBody>
      </p:sp>
    </p:spTree>
    <p:extLst>
      <p:ext uri="{BB962C8B-B14F-4D97-AF65-F5344CB8AC3E}">
        <p14:creationId xmlns:p14="http://schemas.microsoft.com/office/powerpoint/2010/main" val="142582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E1379C0-682A-4BD3-8F43-F5697F7D2D4E}" type="slidenum">
              <a:rPr lang="de-DE" smtClean="0"/>
              <a:t>15</a:t>
            </a:fld>
            <a:endParaRPr lang="de-DE"/>
          </a:p>
        </p:txBody>
      </p:sp>
    </p:spTree>
    <p:extLst>
      <p:ext uri="{BB962C8B-B14F-4D97-AF65-F5344CB8AC3E}">
        <p14:creationId xmlns:p14="http://schemas.microsoft.com/office/powerpoint/2010/main" val="372349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Alex</a:t>
            </a:r>
          </a:p>
        </p:txBody>
      </p:sp>
      <p:sp>
        <p:nvSpPr>
          <p:cNvPr id="4" name="Foliennummernplatzhalter 3"/>
          <p:cNvSpPr>
            <a:spLocks noGrp="1"/>
          </p:cNvSpPr>
          <p:nvPr>
            <p:ph type="sldNum" sz="quarter" idx="5"/>
          </p:nvPr>
        </p:nvSpPr>
        <p:spPr/>
        <p:txBody>
          <a:bodyPr/>
          <a:lstStyle/>
          <a:p>
            <a:fld id="{3E1379C0-682A-4BD3-8F43-F5697F7D2D4E}" type="slidenum">
              <a:rPr lang="de-DE" smtClean="0"/>
              <a:t>16</a:t>
            </a:fld>
            <a:endParaRPr lang="de-DE"/>
          </a:p>
        </p:txBody>
      </p:sp>
    </p:spTree>
    <p:extLst>
      <p:ext uri="{BB962C8B-B14F-4D97-AF65-F5344CB8AC3E}">
        <p14:creationId xmlns:p14="http://schemas.microsoft.com/office/powerpoint/2010/main" val="3823547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66"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endParaRPr lang="de-DE"/>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pic>
        <p:nvPicPr>
          <p:cNvPr id="4" name="Grafik 3" descr="Ein Bild, das Text, Schrift, Logo, Grafiken enthält.&#10;&#10;Automatisch generierte Beschreibung">
            <a:extLst>
              <a:ext uri="{FF2B5EF4-FFF2-40B4-BE49-F238E27FC236}">
                <a16:creationId xmlns:a16="http://schemas.microsoft.com/office/drawing/2014/main" id="{D3773BEB-0B12-B39D-40BF-AEBE9E0C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380" y="272104"/>
            <a:ext cx="1898584" cy="1140965"/>
          </a:xfrm>
          <a:prstGeom prst="rect">
            <a:avLst/>
          </a:prstGeom>
        </p:spPr>
      </p:pic>
    </p:spTree>
    <p:extLst>
      <p:ext uri="{BB962C8B-B14F-4D97-AF65-F5344CB8AC3E}">
        <p14:creationId xmlns:p14="http://schemas.microsoft.com/office/powerpoint/2010/main" val="38179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Tree>
    <p:extLst>
      <p:ext uri="{BB962C8B-B14F-4D97-AF65-F5344CB8AC3E}">
        <p14:creationId xmlns:p14="http://schemas.microsoft.com/office/powerpoint/2010/main" val="112188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1999"/>
            </a:lvl1pPr>
            <a:lvl2pPr>
              <a:defRPr sz="1799"/>
            </a:lvl2pPr>
            <a:lvl3pPr>
              <a:defRPr sz="1599"/>
            </a:lvl3pPr>
            <a:lvl4pPr>
              <a:defRPr sz="1599"/>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Text Placeholder 3"/>
          <p:cNvSpPr>
            <a:spLocks noGrp="1"/>
          </p:cNvSpPr>
          <p:nvPr>
            <p:ph type="body" sz="half" idx="2" hasCustomPrompt="1"/>
          </p:nvPr>
        </p:nvSpPr>
        <p:spPr>
          <a:xfrm>
            <a:off x="533402" y="1583512"/>
            <a:ext cx="4238625" cy="4277541"/>
          </a:xfrm>
        </p:spPr>
        <p:txBody>
          <a:bodyPr/>
          <a:lstStyle>
            <a:lvl1pPr marL="0" indent="0">
              <a:buNone/>
              <a:defRPr sz="1599"/>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378910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 durch Klicken auf Symbol hinzufügen</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de-DE" altLang="de-DE"/>
              <a:t>Mastertextformat bearbeiten</a:t>
            </a:r>
          </a:p>
        </p:txBody>
      </p:sp>
    </p:spTree>
    <p:extLst>
      <p:ext uri="{BB962C8B-B14F-4D97-AF65-F5344CB8AC3E}">
        <p14:creationId xmlns:p14="http://schemas.microsoft.com/office/powerpoint/2010/main" val="988414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81685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Tree>
    <p:extLst>
      <p:ext uri="{BB962C8B-B14F-4D97-AF65-F5344CB8AC3E}">
        <p14:creationId xmlns:p14="http://schemas.microsoft.com/office/powerpoint/2010/main" val="238839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33"/>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B0DDF588-5466-4B51-9B60-B0DF1BE7AB09}" type="slidenum">
              <a:rPr lang="de-DE" smtClean="0"/>
              <a:t>‹Nr.›</a:t>
            </a:fld>
            <a:endParaRPr lang="de-DE"/>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35506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68440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426874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66"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66"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61169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66"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66"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225514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r>
              <a:rPr lang="de-DE"/>
              <a:t>Bild durch Klicken auf Symbol hinzufügen</a:t>
            </a:r>
            <a:endParaRPr lang="en-US"/>
          </a:p>
        </p:txBody>
      </p:sp>
    </p:spTree>
    <p:extLst>
      <p:ext uri="{BB962C8B-B14F-4D97-AF65-F5344CB8AC3E}">
        <p14:creationId xmlns:p14="http://schemas.microsoft.com/office/powerpoint/2010/main" val="2165146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r>
              <a:rPr lang="de-DE"/>
              <a:t>Bild durch Klicken auf Symbol hinzufügen</a:t>
            </a:r>
            <a:endParaRPr lang="en-US"/>
          </a:p>
        </p:txBody>
      </p:sp>
    </p:spTree>
    <p:extLst>
      <p:ext uri="{BB962C8B-B14F-4D97-AF65-F5344CB8AC3E}">
        <p14:creationId xmlns:p14="http://schemas.microsoft.com/office/powerpoint/2010/main" val="366393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0AAB4DF-90D8-4878-80F1-A4916F757BB4}" type="datetimeFigureOut">
              <a:rPr lang="de-DE" smtClean="0"/>
              <a:t>30.03.2025</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B0DDF588-5466-4B51-9B60-B0DF1BE7AB09}"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4274808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D440409C-9897-4940-8DB3-931E759C1E19}" type="datetime3">
              <a:rPr lang="en-US" smtClean="0"/>
              <a:pPr/>
              <a:t>30 March 2025</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p:nvSpPr>
        <p:spPr>
          <a:xfrm>
            <a:off x="2267107" y="6329811"/>
            <a:ext cx="52512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Research Group Information Systems I | human-</a:t>
            </a:r>
            <a:r>
              <a:rPr lang="de-DE" sz="1200" err="1"/>
              <a:t>centered</a:t>
            </a:r>
            <a:r>
              <a:rPr lang="de-DE" sz="1200"/>
              <a:t> </a:t>
            </a:r>
            <a:r>
              <a:rPr lang="de-DE" sz="1200" err="1"/>
              <a:t>systems</a:t>
            </a:r>
            <a:r>
              <a:rPr lang="de-DE" sz="1200"/>
              <a:t> lab (h-lab)</a:t>
            </a:r>
          </a:p>
          <a:p>
            <a:r>
              <a:rPr lang="de-DE" sz="1200"/>
              <a:t>Kerem </a:t>
            </a:r>
            <a:r>
              <a:rPr lang="de-DE" sz="1200" err="1"/>
              <a:t>Beker</a:t>
            </a:r>
            <a:r>
              <a:rPr lang="de-DE" sz="1200"/>
              <a:t>, Anian Geist, Ömer Can Küçük, Clara Schmid, Alexander Zinn</a:t>
            </a:r>
          </a:p>
        </p:txBody>
      </p:sp>
      <p:sp>
        <p:nvSpPr>
          <p:cNvPr id="18" name="Fußzeilenplatzhalter 4">
            <a:extLst>
              <a:ext uri="{FF2B5EF4-FFF2-40B4-BE49-F238E27FC236}">
                <a16:creationId xmlns:a16="http://schemas.microsoft.com/office/drawing/2014/main" id="{AE6A56DB-B5EE-4225-952A-4A1FEE4F4716}"/>
              </a:ext>
            </a:extLst>
          </p:cNvPr>
          <p:cNvSpPr txBox="1">
            <a:spLocks/>
          </p:cNvSpPr>
          <p:nvPr/>
        </p:nvSpPr>
        <p:spPr>
          <a:xfrm>
            <a:off x="6442862" y="6339968"/>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a:t>Institute for Information Systems (WIN)</a:t>
            </a:r>
          </a:p>
          <a:p>
            <a:pPr algn="r" eaLnBrk="1" hangingPunct="1">
              <a:spcBef>
                <a:spcPts val="0"/>
              </a:spcBef>
            </a:pPr>
            <a:r>
              <a:rPr lang="en-US" altLang="de-DE" sz="1200"/>
              <a:t>We create value from information</a:t>
            </a:r>
          </a:p>
        </p:txBody>
      </p:sp>
      <p:pic>
        <p:nvPicPr>
          <p:cNvPr id="4" name="Grafik 3" descr="Ein Bild, das Text, Schrift, Logo, Grafiken enthält.&#10;&#10;Automatisch generierte Beschreibung">
            <a:extLst>
              <a:ext uri="{FF2B5EF4-FFF2-40B4-BE49-F238E27FC236}">
                <a16:creationId xmlns:a16="http://schemas.microsoft.com/office/drawing/2014/main" id="{5967C291-C33A-0B20-CBB2-733086070E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61039" y="6345160"/>
            <a:ext cx="804556" cy="483503"/>
          </a:xfrm>
          <a:prstGeom prst="rect">
            <a:avLst/>
          </a:prstGeom>
        </p:spPr>
      </p:pic>
    </p:spTree>
    <p:extLst>
      <p:ext uri="{BB962C8B-B14F-4D97-AF65-F5344CB8AC3E}">
        <p14:creationId xmlns:p14="http://schemas.microsoft.com/office/powerpoint/2010/main" val="69170047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18"/>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18"/>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18"/>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18"/>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18"/>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00">
          <p15:clr>
            <a:srgbClr val="F26B43"/>
          </p15:clr>
        </p15:guide>
        <p15:guide id="3" orient="horz" pos="464">
          <p15:clr>
            <a:srgbClr val="F26B43"/>
          </p15:clr>
        </p15:guide>
        <p15:guide id="4" pos="4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A_4A64A0B8.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iarization-01-hubii.k8s.iism.kit.edu/docs" TargetMode="External"/><Relationship Id="rId13" Type="http://schemas.openxmlformats.org/officeDocument/2006/relationships/hyperlink" Target="https://seibert.group/blog/2011/04/11/usablility-analysen-system-usability-scale-sus/" TargetMode="External"/><Relationship Id="rId3" Type="http://schemas.openxmlformats.org/officeDocument/2006/relationships/hyperlink" Target="https://doi.org/10.1287/mnsc.1080.0879" TargetMode="External"/><Relationship Id="rId7" Type="http://schemas.openxmlformats.org/officeDocument/2006/relationships/hyperlink" Target="https://doi.org/10.1023/A:1022193728205" TargetMode="External"/><Relationship Id="rId12" Type="http://schemas.openxmlformats.org/officeDocument/2006/relationships/hyperlink" Target="https://doi.org/10.1016/j.cub.2009.12.014" TargetMode="External"/><Relationship Id="rId2" Type="http://schemas.openxmlformats.org/officeDocument/2006/relationships/hyperlink" Target="https://doi.org/10.1207/s1532785xmep0104_1" TargetMode="External"/><Relationship Id="rId1" Type="http://schemas.openxmlformats.org/officeDocument/2006/relationships/slideLayout" Target="../slideLayouts/slideLayout2.xml"/><Relationship Id="rId6" Type="http://schemas.openxmlformats.org/officeDocument/2006/relationships/hyperlink" Target="https://doi.org/10.1007/s10648-021-09624-7" TargetMode="External"/><Relationship Id="rId11" Type="http://schemas.openxmlformats.org/officeDocument/2006/relationships/hyperlink" Target="https://www.youtube.com/watch?v=9syvZr-9xwk" TargetMode="External"/><Relationship Id="rId5" Type="http://schemas.openxmlformats.org/officeDocument/2006/relationships/hyperlink" Target="https://doi.org/10.1007/s11251-009-9110-0" TargetMode="External"/><Relationship Id="rId10" Type="http://schemas.openxmlformats.org/officeDocument/2006/relationships/hyperlink" Target="https://portal.wiwi.kit.edu/ys/8164" TargetMode="External"/><Relationship Id="rId4" Type="http://schemas.openxmlformats.org/officeDocument/2006/relationships/hyperlink" Target="https://doi.org/10.1007/s12525-021-00501-3" TargetMode="External"/><Relationship Id="rId9" Type="http://schemas.openxmlformats.org/officeDocument/2006/relationships/hyperlink" Target="https://doi.org/10.1016/j.compedu.2019.103618" TargetMode="External"/><Relationship Id="rId14" Type="http://schemas.openxmlformats.org/officeDocument/2006/relationships/hyperlink" Target="https://humansystems.arc.nasa.gov/groups/TLX/downloads/TLXScale.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2_481B77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12C_AFB06B9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1D_17DB5F9F.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0_E3B2F6BF.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3">
            <a:extLst>
              <a:ext uri="{FF2B5EF4-FFF2-40B4-BE49-F238E27FC236}">
                <a16:creationId xmlns:a16="http://schemas.microsoft.com/office/drawing/2014/main" id="{A5772D98-4821-30DC-BBE3-863C403D6F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800" b="18800"/>
          <a:stretch>
            <a:fillRect/>
          </a:stretch>
        </p:blipFill>
        <p:spPr/>
      </p:pic>
      <p:sp>
        <p:nvSpPr>
          <p:cNvPr id="3" name="Textplatzhalter 2">
            <a:extLst>
              <a:ext uri="{FF2B5EF4-FFF2-40B4-BE49-F238E27FC236}">
                <a16:creationId xmlns:a16="http://schemas.microsoft.com/office/drawing/2014/main" id="{E62CA29A-160C-74E8-5583-576B0424A974}"/>
              </a:ext>
            </a:extLst>
          </p:cNvPr>
          <p:cNvSpPr>
            <a:spLocks noGrp="1"/>
          </p:cNvSpPr>
          <p:nvPr>
            <p:ph type="body" sz="quarter" idx="11"/>
          </p:nvPr>
        </p:nvSpPr>
        <p:spPr/>
        <p:txBody>
          <a:bodyPr>
            <a:normAutofit fontScale="25000" lnSpcReduction="20000"/>
          </a:bodyPr>
          <a:lstStyle/>
          <a:p>
            <a:r>
              <a:rPr lang="en-US" sz="11200" err="1"/>
              <a:t>MyLoad</a:t>
            </a:r>
            <a:r>
              <a:rPr lang="en-US" sz="11200"/>
              <a:t>: </a:t>
            </a:r>
            <a:r>
              <a:rPr lang="en-US" sz="11200" err="1"/>
              <a:t>Entwicklung</a:t>
            </a:r>
            <a:r>
              <a:rPr lang="en-US" sz="11200"/>
              <a:t> </a:t>
            </a:r>
            <a:r>
              <a:rPr lang="en-US" sz="11200" err="1"/>
              <a:t>einer</a:t>
            </a:r>
            <a:r>
              <a:rPr lang="en-US" sz="11200"/>
              <a:t> </a:t>
            </a:r>
            <a:r>
              <a:rPr lang="en-US" sz="11200" err="1"/>
              <a:t>Echtzeit</a:t>
            </a:r>
            <a:r>
              <a:rPr lang="en-US" sz="11200"/>
              <a:t>- </a:t>
            </a:r>
            <a:r>
              <a:rPr lang="en-US" sz="11200" err="1"/>
              <a:t>Visualisierung</a:t>
            </a:r>
            <a:r>
              <a:rPr lang="en-US" sz="11200"/>
              <a:t> für </a:t>
            </a:r>
            <a:r>
              <a:rPr lang="en-US" sz="11200" err="1"/>
              <a:t>mentale</a:t>
            </a:r>
            <a:r>
              <a:rPr lang="en-US" sz="11200"/>
              <a:t> </a:t>
            </a:r>
            <a:r>
              <a:rPr lang="en-US" sz="11200" err="1"/>
              <a:t>Belastung</a:t>
            </a:r>
            <a:r>
              <a:rPr lang="en-US" sz="11200"/>
              <a:t> am </a:t>
            </a:r>
            <a:r>
              <a:rPr lang="en-US" sz="11200" err="1"/>
              <a:t>hybriden</a:t>
            </a:r>
            <a:r>
              <a:rPr lang="en-US" sz="11200"/>
              <a:t> </a:t>
            </a:r>
            <a:r>
              <a:rPr lang="en-US" sz="11200" err="1">
                <a:cs typeface="Arial"/>
              </a:rPr>
              <a:t>Arbeitsplatz</a:t>
            </a:r>
            <a:endParaRPr lang="en-US" sz="11200" b="0">
              <a:cs typeface="Arial"/>
            </a:endParaRPr>
          </a:p>
          <a:p>
            <a:endParaRPr lang="de-DE"/>
          </a:p>
        </p:txBody>
      </p:sp>
      <p:sp>
        <p:nvSpPr>
          <p:cNvPr id="4" name="Textplatzhalter 3">
            <a:extLst>
              <a:ext uri="{FF2B5EF4-FFF2-40B4-BE49-F238E27FC236}">
                <a16:creationId xmlns:a16="http://schemas.microsoft.com/office/drawing/2014/main" id="{5F994C5A-0B43-E39F-7BFE-E0D257C2C051}"/>
              </a:ext>
            </a:extLst>
          </p:cNvPr>
          <p:cNvSpPr>
            <a:spLocks noGrp="1"/>
          </p:cNvSpPr>
          <p:nvPr>
            <p:ph type="body" sz="quarter" idx="13"/>
          </p:nvPr>
        </p:nvSpPr>
        <p:spPr/>
        <p:txBody>
          <a:bodyPr/>
          <a:lstStyle/>
          <a:p>
            <a:r>
              <a:rPr lang="de-DE" err="1"/>
              <a:t>Endterm</a:t>
            </a:r>
            <a:r>
              <a:rPr lang="de-DE"/>
              <a:t> Präsentation</a:t>
            </a:r>
          </a:p>
        </p:txBody>
      </p:sp>
    </p:spTree>
    <p:extLst>
      <p:ext uri="{BB962C8B-B14F-4D97-AF65-F5344CB8AC3E}">
        <p14:creationId xmlns:p14="http://schemas.microsoft.com/office/powerpoint/2010/main" val="415439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960085C-9359-A699-F1B1-2A41F24B11BF}"/>
              </a:ext>
            </a:extLst>
          </p:cNvPr>
          <p:cNvSpPr>
            <a:spLocks noGrp="1"/>
          </p:cNvSpPr>
          <p:nvPr>
            <p:ph idx="1"/>
          </p:nvPr>
        </p:nvSpPr>
        <p:spPr/>
        <p:txBody>
          <a:bodyPr vert="horz" lIns="0" tIns="0" rIns="0" bIns="0" rtlCol="0" anchor="t">
            <a:normAutofit/>
          </a:bodyPr>
          <a:lstStyle/>
          <a:p>
            <a:pPr marL="0" indent="0">
              <a:buNone/>
            </a:pPr>
            <a:r>
              <a:rPr lang="de-DE" sz="2650" b="1">
                <a:cs typeface="Arial" panose="020B0604020202020204"/>
              </a:rPr>
              <a:t>Befragte</a:t>
            </a:r>
          </a:p>
          <a:p>
            <a:pPr marL="271145" indent="-271145"/>
            <a:r>
              <a:rPr lang="de-DE" sz="2700">
                <a:cs typeface="Arial"/>
              </a:rPr>
              <a:t>10 Studierende (9/10 nahmen / nehmen </a:t>
            </a:r>
            <a:r>
              <a:rPr lang="de-DE" sz="2700" i="1">
                <a:cs typeface="Arial"/>
              </a:rPr>
              <a:t>regelmäßig </a:t>
            </a:r>
            <a:r>
              <a:rPr lang="de-DE" sz="2700">
                <a:cs typeface="Arial"/>
              </a:rPr>
              <a:t>an Online-VL teil)</a:t>
            </a:r>
            <a:endParaRPr lang="de-DE" sz="2650"/>
          </a:p>
          <a:p>
            <a:pPr marL="0" indent="0">
              <a:buNone/>
            </a:pPr>
            <a:r>
              <a:rPr lang="de-DE" sz="2700" b="1">
                <a:cs typeface="Arial" panose="020B0604020202020204"/>
              </a:rPr>
              <a:t>Fragebogen</a:t>
            </a:r>
          </a:p>
          <a:p>
            <a:pPr marL="271145" indent="-271145"/>
            <a:r>
              <a:rPr lang="de-DE" sz="2650"/>
              <a:t>Befragung zur Person, der Teilnahme an Vorlesungen, Verständlichkeit der Berechnung des CL-Scores und der verständlichsten Visualisierungsalternativen</a:t>
            </a:r>
            <a:endParaRPr lang="de-DE" sz="2650">
              <a:cs typeface="Arial"/>
            </a:endParaRPr>
          </a:p>
          <a:p>
            <a:pPr marL="271145" indent="-271145"/>
            <a:r>
              <a:rPr lang="de-DE" sz="2650"/>
              <a:t>Dauer 5 - 10 min</a:t>
            </a:r>
            <a:endParaRPr lang="de-DE" sz="2650">
              <a:cs typeface="Arial"/>
            </a:endParaRPr>
          </a:p>
          <a:p>
            <a:pPr marL="0" indent="0">
              <a:buNone/>
            </a:pPr>
            <a:r>
              <a:rPr lang="de-DE" sz="2650" b="1">
                <a:cs typeface="Arial"/>
              </a:rPr>
              <a:t>Auswertung</a:t>
            </a:r>
          </a:p>
          <a:p>
            <a:pPr marL="271145" indent="-271145"/>
            <a:r>
              <a:rPr lang="de-DE" sz="2650"/>
              <a:t>Codierung</a:t>
            </a:r>
            <a:endParaRPr lang="de-DE" sz="2650">
              <a:cs typeface="Arial"/>
            </a:endParaRPr>
          </a:p>
        </p:txBody>
      </p:sp>
      <p:sp>
        <p:nvSpPr>
          <p:cNvPr id="3" name="Datumsplatzhalter 2">
            <a:extLst>
              <a:ext uri="{FF2B5EF4-FFF2-40B4-BE49-F238E27FC236}">
                <a16:creationId xmlns:a16="http://schemas.microsoft.com/office/drawing/2014/main" id="{4A82729F-F77D-72DA-D090-F653CC988B8D}"/>
              </a:ext>
            </a:extLst>
          </p:cNvPr>
          <p:cNvSpPr>
            <a:spLocks noGrp="1"/>
          </p:cNvSpPr>
          <p:nvPr>
            <p:ph type="dt" sz="half" idx="10"/>
          </p:nvPr>
        </p:nvSpPr>
        <p:spPr/>
        <p:txBody>
          <a:bodyPr/>
          <a:lstStyle/>
          <a:p>
            <a:fld id="{54B2DEBF-7B51-4313-AEA3-D2BD4EEC5426}" type="datetime1">
              <a:rPr lang="de-DE" smtClean="0"/>
              <a:t>30.03.2025</a:t>
            </a:fld>
            <a:endParaRPr lang="de-DE"/>
          </a:p>
        </p:txBody>
      </p:sp>
      <p:sp>
        <p:nvSpPr>
          <p:cNvPr id="4" name="Foliennummernplatzhalter 3">
            <a:extLst>
              <a:ext uri="{FF2B5EF4-FFF2-40B4-BE49-F238E27FC236}">
                <a16:creationId xmlns:a16="http://schemas.microsoft.com/office/drawing/2014/main" id="{284DAEFC-AE41-4687-AC88-B265F948139E}"/>
              </a:ext>
            </a:extLst>
          </p:cNvPr>
          <p:cNvSpPr>
            <a:spLocks noGrp="1"/>
          </p:cNvSpPr>
          <p:nvPr>
            <p:ph type="sldNum" sz="quarter" idx="12"/>
          </p:nvPr>
        </p:nvSpPr>
        <p:spPr/>
        <p:txBody>
          <a:bodyPr/>
          <a:lstStyle/>
          <a:p>
            <a:fld id="{B0DDF588-5466-4B51-9B60-B0DF1BE7AB09}" type="slidenum">
              <a:rPr lang="de-DE" smtClean="0"/>
              <a:t>10</a:t>
            </a:fld>
            <a:endParaRPr lang="de-DE"/>
          </a:p>
        </p:txBody>
      </p:sp>
      <p:sp>
        <p:nvSpPr>
          <p:cNvPr id="5" name="Titel 4">
            <a:extLst>
              <a:ext uri="{FF2B5EF4-FFF2-40B4-BE49-F238E27FC236}">
                <a16:creationId xmlns:a16="http://schemas.microsoft.com/office/drawing/2014/main" id="{2F40333B-7E4D-FF95-263E-D5D805F19F23}"/>
              </a:ext>
            </a:extLst>
          </p:cNvPr>
          <p:cNvSpPr>
            <a:spLocks noGrp="1"/>
          </p:cNvSpPr>
          <p:nvPr>
            <p:ph type="title"/>
          </p:nvPr>
        </p:nvSpPr>
        <p:spPr/>
        <p:txBody>
          <a:bodyPr/>
          <a:lstStyle/>
          <a:p>
            <a:r>
              <a:rPr lang="de-DE"/>
              <a:t>Anzeige Fragebogen</a:t>
            </a:r>
          </a:p>
        </p:txBody>
      </p:sp>
      <p:grpSp>
        <p:nvGrpSpPr>
          <p:cNvPr id="6" name="Group 5">
            <a:extLst>
              <a:ext uri="{FF2B5EF4-FFF2-40B4-BE49-F238E27FC236}">
                <a16:creationId xmlns:a16="http://schemas.microsoft.com/office/drawing/2014/main" id="{BD5D1B2B-17E4-F761-87E8-F6C46B9FBCE5}"/>
              </a:ext>
            </a:extLst>
          </p:cNvPr>
          <p:cNvGrpSpPr/>
          <p:nvPr/>
        </p:nvGrpSpPr>
        <p:grpSpPr>
          <a:xfrm>
            <a:off x="288000" y="255171"/>
            <a:ext cx="9592600" cy="279400"/>
            <a:chOff x="288000" y="255171"/>
            <a:chExt cx="9592600" cy="279400"/>
          </a:xfrm>
        </p:grpSpPr>
        <p:sp>
          <p:nvSpPr>
            <p:cNvPr id="7" name="Arrow: Pentagon 6">
              <a:extLst>
                <a:ext uri="{FF2B5EF4-FFF2-40B4-BE49-F238E27FC236}">
                  <a16:creationId xmlns:a16="http://schemas.microsoft.com/office/drawing/2014/main" id="{190D0034-FFE2-FA3B-2CC9-C46956AECD5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F2FD3151-8303-AB73-4FF2-F53377FE1AEA}"/>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9" name="Arrow: Chevron 8">
              <a:extLst>
                <a:ext uri="{FF2B5EF4-FFF2-40B4-BE49-F238E27FC236}">
                  <a16:creationId xmlns:a16="http://schemas.microsoft.com/office/drawing/2014/main" id="{2ED0C67F-F9FF-0D8C-8B1F-66D2EDB092B3}"/>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69C4381A-F721-549A-D484-7ED56FD19BB6}"/>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1" name="Arrow: Chevron 10">
              <a:extLst>
                <a:ext uri="{FF2B5EF4-FFF2-40B4-BE49-F238E27FC236}">
                  <a16:creationId xmlns:a16="http://schemas.microsoft.com/office/drawing/2014/main" id="{A6D8E992-75CB-88B6-0F4C-3CD16B9DB94C}"/>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2" name="Arrow: Chevron 11">
              <a:extLst>
                <a:ext uri="{FF2B5EF4-FFF2-40B4-BE49-F238E27FC236}">
                  <a16:creationId xmlns:a16="http://schemas.microsoft.com/office/drawing/2014/main" id="{9727AAE0-D1FA-6450-579B-D139F4B0AE10}"/>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358622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DAF2C81-AB1C-37F3-8693-27E7217CBFF9}"/>
              </a:ext>
            </a:extLst>
          </p:cNvPr>
          <p:cNvGraphicFramePr>
            <a:graphicFrameLocks noGrp="1"/>
          </p:cNvGraphicFramePr>
          <p:nvPr>
            <p:extLst>
              <p:ext uri="{D42A27DB-BD31-4B8C-83A1-F6EECF244321}">
                <p14:modId xmlns:p14="http://schemas.microsoft.com/office/powerpoint/2010/main" val="1501688638"/>
              </p:ext>
            </p:extLst>
          </p:nvPr>
        </p:nvGraphicFramePr>
        <p:xfrm>
          <a:off x="424555" y="1432207"/>
          <a:ext cx="11039160" cy="3911824"/>
        </p:xfrm>
        <a:graphic>
          <a:graphicData uri="http://schemas.openxmlformats.org/drawingml/2006/table">
            <a:tbl>
              <a:tblPr firstRow="1" bandRow="1">
                <a:tableStyleId>{5C22544A-7EE6-4342-B048-85BDC9FD1C3A}</a:tableStyleId>
              </a:tblPr>
              <a:tblGrid>
                <a:gridCol w="4133588">
                  <a:extLst>
                    <a:ext uri="{9D8B030D-6E8A-4147-A177-3AD203B41FA5}">
                      <a16:colId xmlns:a16="http://schemas.microsoft.com/office/drawing/2014/main" val="2510106926"/>
                    </a:ext>
                  </a:extLst>
                </a:gridCol>
                <a:gridCol w="6905572">
                  <a:extLst>
                    <a:ext uri="{9D8B030D-6E8A-4147-A177-3AD203B41FA5}">
                      <a16:colId xmlns:a16="http://schemas.microsoft.com/office/drawing/2014/main" val="2815600187"/>
                    </a:ext>
                  </a:extLst>
                </a:gridCol>
              </a:tblGrid>
              <a:tr h="2723104">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60306023"/>
                  </a:ext>
                </a:extLst>
              </a:tr>
              <a:tr h="902826">
                <a:tc>
                  <a:txBody>
                    <a:bodyPr/>
                    <a:lstStyle/>
                    <a:p>
                      <a:pPr marL="0" marR="0" lvl="0" indent="0" algn="l">
                        <a:lnSpc>
                          <a:spcPct val="100000"/>
                        </a:lnSpc>
                        <a:spcBef>
                          <a:spcPts val="0"/>
                        </a:spcBef>
                        <a:spcAft>
                          <a:spcPts val="0"/>
                        </a:spcAft>
                        <a:buNone/>
                      </a:pPr>
                      <a:r>
                        <a:rPr lang="de-DE" sz="1800" b="0" i="0" u="none" strike="noStrike" noProof="0">
                          <a:solidFill>
                            <a:srgbClr val="000000"/>
                          </a:solidFill>
                          <a:latin typeface="Arial"/>
                        </a:rPr>
                        <a:t>Inspiration dieser Visualisierung durch andere Apps, die auch Biosignale verwenden (</a:t>
                      </a:r>
                      <a:r>
                        <a:rPr lang="de-DE" sz="1800" b="0" i="0" u="none" strike="noStrike" noProof="0" err="1">
                          <a:solidFill>
                            <a:srgbClr val="000000"/>
                          </a:solidFill>
                          <a:latin typeface="Arial"/>
                        </a:rPr>
                        <a:t>Activity</a:t>
                      </a:r>
                      <a:r>
                        <a:rPr lang="de-DE" sz="1800" b="0" i="0" u="none" strike="noStrike" noProof="0">
                          <a:solidFill>
                            <a:srgbClr val="000000"/>
                          </a:solidFill>
                          <a:latin typeface="Arial"/>
                        </a:rPr>
                        <a:t>-Score, Sleep-Score,…)</a:t>
                      </a:r>
                      <a:endParaRPr lang="en-US" sz="1800" b="0" i="0" u="none" strike="noStrike" noProof="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a:lnSpc>
                          <a:spcPct val="100000"/>
                        </a:lnSpc>
                        <a:spcBef>
                          <a:spcPts val="0"/>
                        </a:spcBef>
                        <a:spcAft>
                          <a:spcPts val="0"/>
                        </a:spcAft>
                        <a:buNone/>
                      </a:pPr>
                      <a:r>
                        <a:rPr lang="de-DE" sz="1800" b="0" i="0" u="none" strike="noStrike" noProof="0">
                          <a:solidFill>
                            <a:srgbClr val="000000"/>
                          </a:solidFill>
                          <a:latin typeface="Arial"/>
                        </a:rPr>
                        <a:t>Diese beiden Visualisierungen sind Ergebnisse aus dem ersten Interview</a:t>
                      </a:r>
                      <a:endParaRPr lang="en-US" sz="1800" b="0" i="0" u="none" strike="noStrike" noProof="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76647085"/>
                  </a:ext>
                </a:extLst>
              </a:tr>
            </a:tbl>
          </a:graphicData>
        </a:graphic>
      </p:graphicFrame>
      <p:pic>
        <p:nvPicPr>
          <p:cNvPr id="7" name="Inhaltsplatzhalter 6">
            <a:extLst>
              <a:ext uri="{FF2B5EF4-FFF2-40B4-BE49-F238E27FC236}">
                <a16:creationId xmlns:a16="http://schemas.microsoft.com/office/drawing/2014/main" id="{4CBF09D6-7B24-DEE9-6A35-F89AE998724E}"/>
              </a:ext>
            </a:extLst>
          </p:cNvPr>
          <p:cNvPicPr>
            <a:picLocks noGrp="1" noChangeAspect="1"/>
          </p:cNvPicPr>
          <p:nvPr>
            <p:ph idx="1"/>
          </p:nvPr>
        </p:nvPicPr>
        <p:blipFill>
          <a:blip r:embed="rId2"/>
          <a:stretch>
            <a:fillRect/>
          </a:stretch>
        </p:blipFill>
        <p:spPr>
          <a:xfrm>
            <a:off x="1015862" y="1563351"/>
            <a:ext cx="2381582" cy="2486372"/>
          </a:xfrm>
        </p:spPr>
      </p:pic>
      <p:sp>
        <p:nvSpPr>
          <p:cNvPr id="3" name="Datumsplatzhalter 2">
            <a:extLst>
              <a:ext uri="{FF2B5EF4-FFF2-40B4-BE49-F238E27FC236}">
                <a16:creationId xmlns:a16="http://schemas.microsoft.com/office/drawing/2014/main" id="{E223B6AC-C2C5-DFDF-8731-FCB28A3B9BA8}"/>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455C3F9E-10E9-23EA-56A1-7643ECD18F34}"/>
              </a:ext>
            </a:extLst>
          </p:cNvPr>
          <p:cNvSpPr>
            <a:spLocks noGrp="1"/>
          </p:cNvSpPr>
          <p:nvPr>
            <p:ph type="sldNum" sz="quarter" idx="12"/>
          </p:nvPr>
        </p:nvSpPr>
        <p:spPr/>
        <p:txBody>
          <a:bodyPr/>
          <a:lstStyle/>
          <a:p>
            <a:fld id="{61696EC4-B4CF-4701-AD06-A8439D6D8E12}" type="slidenum">
              <a:rPr lang="en-US" noProof="0" smtClean="0"/>
              <a:t>11</a:t>
            </a:fld>
            <a:endParaRPr lang="en-US" noProof="0"/>
          </a:p>
        </p:txBody>
      </p:sp>
      <p:sp>
        <p:nvSpPr>
          <p:cNvPr id="5" name="Titel 4">
            <a:extLst>
              <a:ext uri="{FF2B5EF4-FFF2-40B4-BE49-F238E27FC236}">
                <a16:creationId xmlns:a16="http://schemas.microsoft.com/office/drawing/2014/main" id="{E7C9E728-9461-E112-E7DC-1C14A9A78706}"/>
              </a:ext>
            </a:extLst>
          </p:cNvPr>
          <p:cNvSpPr>
            <a:spLocks noGrp="1"/>
          </p:cNvSpPr>
          <p:nvPr>
            <p:ph type="title"/>
          </p:nvPr>
        </p:nvSpPr>
        <p:spPr/>
        <p:txBody>
          <a:bodyPr/>
          <a:lstStyle/>
          <a:p>
            <a:r>
              <a:rPr lang="de-DE"/>
              <a:t>Anzeige - Alternativen</a:t>
            </a:r>
          </a:p>
        </p:txBody>
      </p:sp>
      <p:pic>
        <p:nvPicPr>
          <p:cNvPr id="9" name="Grafik 8">
            <a:extLst>
              <a:ext uri="{FF2B5EF4-FFF2-40B4-BE49-F238E27FC236}">
                <a16:creationId xmlns:a16="http://schemas.microsoft.com/office/drawing/2014/main" id="{6E0E983A-C1E6-94CE-9021-F21399039F8F}"/>
              </a:ext>
            </a:extLst>
          </p:cNvPr>
          <p:cNvPicPr>
            <a:picLocks noChangeAspect="1"/>
          </p:cNvPicPr>
          <p:nvPr/>
        </p:nvPicPr>
        <p:blipFill>
          <a:blip r:embed="rId3"/>
          <a:stretch>
            <a:fillRect/>
          </a:stretch>
        </p:blipFill>
        <p:spPr>
          <a:xfrm>
            <a:off x="5107452" y="1723172"/>
            <a:ext cx="2538763" cy="2166730"/>
          </a:xfrm>
          <a:prstGeom prst="rect">
            <a:avLst/>
          </a:prstGeom>
        </p:spPr>
      </p:pic>
      <p:pic>
        <p:nvPicPr>
          <p:cNvPr id="11" name="Grafik 10">
            <a:extLst>
              <a:ext uri="{FF2B5EF4-FFF2-40B4-BE49-F238E27FC236}">
                <a16:creationId xmlns:a16="http://schemas.microsoft.com/office/drawing/2014/main" id="{19AA6A3D-FD4F-A481-E71F-76285B794221}"/>
              </a:ext>
            </a:extLst>
          </p:cNvPr>
          <p:cNvPicPr>
            <a:picLocks noChangeAspect="1"/>
          </p:cNvPicPr>
          <p:nvPr/>
        </p:nvPicPr>
        <p:blipFill>
          <a:blip r:embed="rId4"/>
          <a:stretch>
            <a:fillRect/>
          </a:stretch>
        </p:blipFill>
        <p:spPr>
          <a:xfrm>
            <a:off x="9020061" y="1487140"/>
            <a:ext cx="1333686" cy="2562583"/>
          </a:xfrm>
          <a:prstGeom prst="rect">
            <a:avLst/>
          </a:prstGeom>
        </p:spPr>
      </p:pic>
      <p:sp>
        <p:nvSpPr>
          <p:cNvPr id="12" name="Textfeld 11">
            <a:extLst>
              <a:ext uri="{FF2B5EF4-FFF2-40B4-BE49-F238E27FC236}">
                <a16:creationId xmlns:a16="http://schemas.microsoft.com/office/drawing/2014/main" id="{257DEAE8-C2EF-8488-B1FD-807364BE250E}"/>
              </a:ext>
            </a:extLst>
          </p:cNvPr>
          <p:cNvSpPr txBox="1"/>
          <p:nvPr/>
        </p:nvSpPr>
        <p:spPr>
          <a:xfrm>
            <a:off x="528000" y="5548851"/>
            <a:ext cx="7886795" cy="369332"/>
          </a:xfrm>
          <a:prstGeom prst="rect">
            <a:avLst/>
          </a:prstGeom>
          <a:noFill/>
        </p:spPr>
        <p:txBody>
          <a:bodyPr wrap="square" rtlCol="0">
            <a:spAutoFit/>
          </a:bodyPr>
          <a:lstStyle/>
          <a:p>
            <a:r>
              <a:rPr lang="de-DE"/>
              <a:t>=&gt;8/10 Personen für die 1. Variante</a:t>
            </a:r>
          </a:p>
        </p:txBody>
      </p:sp>
      <p:grpSp>
        <p:nvGrpSpPr>
          <p:cNvPr id="6" name="Group 5">
            <a:extLst>
              <a:ext uri="{FF2B5EF4-FFF2-40B4-BE49-F238E27FC236}">
                <a16:creationId xmlns:a16="http://schemas.microsoft.com/office/drawing/2014/main" id="{D6A5551D-6DB0-BF1C-F4E5-2CBFF98A9848}"/>
              </a:ext>
            </a:extLst>
          </p:cNvPr>
          <p:cNvGrpSpPr/>
          <p:nvPr/>
        </p:nvGrpSpPr>
        <p:grpSpPr>
          <a:xfrm>
            <a:off x="288000" y="255171"/>
            <a:ext cx="9592600" cy="279400"/>
            <a:chOff x="288000" y="255171"/>
            <a:chExt cx="9592600" cy="279400"/>
          </a:xfrm>
        </p:grpSpPr>
        <p:sp>
          <p:nvSpPr>
            <p:cNvPr id="8" name="Arrow: Pentagon 7">
              <a:extLst>
                <a:ext uri="{FF2B5EF4-FFF2-40B4-BE49-F238E27FC236}">
                  <a16:creationId xmlns:a16="http://schemas.microsoft.com/office/drawing/2014/main" id="{26784006-2ADC-6EB9-C80C-4E13B9755EB7}"/>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hevron 9">
              <a:extLst>
                <a:ext uri="{FF2B5EF4-FFF2-40B4-BE49-F238E27FC236}">
                  <a16:creationId xmlns:a16="http://schemas.microsoft.com/office/drawing/2014/main" id="{EA9A13CB-CD15-7C31-C0E0-7C2E2479F6B1}"/>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3" name="Arrow: Chevron 12">
              <a:extLst>
                <a:ext uri="{FF2B5EF4-FFF2-40B4-BE49-F238E27FC236}">
                  <a16:creationId xmlns:a16="http://schemas.microsoft.com/office/drawing/2014/main" id="{EF5DE5A9-3E82-8DEA-1031-8D75979DD444}"/>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4" name="Arrow: Chevron 13">
              <a:extLst>
                <a:ext uri="{FF2B5EF4-FFF2-40B4-BE49-F238E27FC236}">
                  <a16:creationId xmlns:a16="http://schemas.microsoft.com/office/drawing/2014/main" id="{5F895B70-9421-3EDF-CB4E-0C66EE6F408E}"/>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5" name="Arrow: Chevron 14">
              <a:extLst>
                <a:ext uri="{FF2B5EF4-FFF2-40B4-BE49-F238E27FC236}">
                  <a16:creationId xmlns:a16="http://schemas.microsoft.com/office/drawing/2014/main" id="{72F017B8-91F0-0FAB-14CD-7A6EA920D051}"/>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6" name="Arrow: Chevron 15">
              <a:extLst>
                <a:ext uri="{FF2B5EF4-FFF2-40B4-BE49-F238E27FC236}">
                  <a16:creationId xmlns:a16="http://schemas.microsoft.com/office/drawing/2014/main" id="{27F2EEA2-250D-B01F-E145-5EB6F7E9AEC8}"/>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419674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08803D6-A025-453E-1F89-CCB269FAC260}"/>
              </a:ext>
            </a:extLst>
          </p:cNvPr>
          <p:cNvSpPr>
            <a:spLocks noGrp="1"/>
          </p:cNvSpPr>
          <p:nvPr>
            <p:ph idx="1"/>
          </p:nvPr>
        </p:nvSpPr>
        <p:spPr>
          <a:xfrm>
            <a:off x="3456007" y="1593157"/>
            <a:ext cx="7093352" cy="4361080"/>
          </a:xfrm>
        </p:spPr>
        <p:txBody>
          <a:bodyPr vert="horz" lIns="0" tIns="0" rIns="0" bIns="0" rtlCol="0" anchor="t">
            <a:normAutofit/>
          </a:bodyPr>
          <a:lstStyle/>
          <a:p>
            <a:pPr marL="0" indent="0">
              <a:buNone/>
            </a:pPr>
            <a:r>
              <a:rPr lang="de-DE" sz="2650">
                <a:cs typeface="Arial"/>
              </a:rPr>
              <a:t>Anzeige Ausblendung:</a:t>
            </a:r>
          </a:p>
          <a:p>
            <a:pPr marL="812800" lvl="1" indent="-457200">
              <a:buFont typeface="Courier New"/>
              <a:buChar char="o"/>
            </a:pPr>
            <a:r>
              <a:rPr lang="de-DE" sz="2350">
                <a:cs typeface="Arial"/>
              </a:rPr>
              <a:t>Um</a:t>
            </a:r>
            <a:r>
              <a:rPr lang="de-DE" sz="2350">
                <a:ea typeface="+mn-lt"/>
                <a:cs typeface="+mn-lt"/>
              </a:rPr>
              <a:t> möglichen Stress oder Ablenkung zu vermeiden, bieten wir die Option, die Anzeige auszublenden.</a:t>
            </a:r>
            <a:r>
              <a:rPr lang="de-DE" sz="2350">
                <a:cs typeface="Arial"/>
              </a:rPr>
              <a:t> </a:t>
            </a:r>
          </a:p>
          <a:p>
            <a:pPr marL="812800" lvl="1" indent="-457200">
              <a:buFont typeface="Courier New"/>
              <a:buChar char="o"/>
            </a:pPr>
            <a:r>
              <a:rPr lang="de-DE" sz="2350">
                <a:ea typeface="+mn-lt"/>
                <a:cs typeface="+mn-lt"/>
              </a:rPr>
              <a:t>Diese Funktion wurde als User </a:t>
            </a:r>
            <a:r>
              <a:rPr lang="de-DE" sz="2350" err="1">
                <a:ea typeface="+mn-lt"/>
                <a:cs typeface="+mn-lt"/>
              </a:rPr>
              <a:t>Requirement</a:t>
            </a:r>
            <a:r>
              <a:rPr lang="de-DE" sz="2350">
                <a:ea typeface="+mn-lt"/>
                <a:cs typeface="+mn-lt"/>
              </a:rPr>
              <a:t> identifiziert, da Benutzer berichten, dass die ständige Anzeige des CLI sie stressen kann.</a:t>
            </a:r>
          </a:p>
          <a:p>
            <a:pPr marL="355600" lvl="1" indent="0">
              <a:buNone/>
            </a:pPr>
            <a:endParaRPr lang="de-DE">
              <a:cs typeface="Arial"/>
            </a:endParaRPr>
          </a:p>
          <a:p>
            <a:pPr marL="812800" lvl="1" indent="-457200">
              <a:buFont typeface="Courier New"/>
              <a:buChar char="o"/>
            </a:pPr>
            <a:endParaRPr lang="de-DE" sz="2350">
              <a:cs typeface="Arial"/>
            </a:endParaRPr>
          </a:p>
          <a:p>
            <a:pPr marL="0" indent="0">
              <a:buNone/>
            </a:pPr>
            <a:endParaRPr lang="de-DE">
              <a:cs typeface="Arial" panose="020B0604020202020204"/>
            </a:endParaRPr>
          </a:p>
          <a:p>
            <a:pPr marL="271145" indent="-271145">
              <a:buFont typeface="Arial"/>
            </a:pPr>
            <a:endParaRPr lang="de-DE">
              <a:cs typeface="Arial" panose="020B0604020202020204"/>
            </a:endParaRPr>
          </a:p>
          <a:p>
            <a:pPr marL="271145" indent="-271145">
              <a:buFont typeface="Arial"/>
            </a:pPr>
            <a:endParaRPr lang="de-DE">
              <a:cs typeface="Arial" panose="020B0604020202020204"/>
            </a:endParaRPr>
          </a:p>
        </p:txBody>
      </p:sp>
      <p:sp>
        <p:nvSpPr>
          <p:cNvPr id="3" name="Datumsplatzhalter 2">
            <a:extLst>
              <a:ext uri="{FF2B5EF4-FFF2-40B4-BE49-F238E27FC236}">
                <a16:creationId xmlns:a16="http://schemas.microsoft.com/office/drawing/2014/main" id="{0EEE6F55-CC52-FCEC-EDBA-98FCBA51FB3D}"/>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79FF02E3-C095-351C-F52A-A101D70F30E4}"/>
              </a:ext>
            </a:extLst>
          </p:cNvPr>
          <p:cNvSpPr>
            <a:spLocks noGrp="1"/>
          </p:cNvSpPr>
          <p:nvPr>
            <p:ph type="sldNum" sz="quarter" idx="12"/>
          </p:nvPr>
        </p:nvSpPr>
        <p:spPr/>
        <p:txBody>
          <a:bodyPr/>
          <a:lstStyle/>
          <a:p>
            <a:fld id="{61696EC4-B4CF-4701-AD06-A8439D6D8E12}" type="slidenum">
              <a:rPr lang="en-US" noProof="0" smtClean="0"/>
              <a:t>12</a:t>
            </a:fld>
            <a:endParaRPr lang="en-US" noProof="0"/>
          </a:p>
        </p:txBody>
      </p:sp>
      <p:sp>
        <p:nvSpPr>
          <p:cNvPr id="5" name="Titel 4">
            <a:extLst>
              <a:ext uri="{FF2B5EF4-FFF2-40B4-BE49-F238E27FC236}">
                <a16:creationId xmlns:a16="http://schemas.microsoft.com/office/drawing/2014/main" id="{CEBFDD12-3502-5462-2DD3-3AFDA0366F29}"/>
              </a:ext>
            </a:extLst>
          </p:cNvPr>
          <p:cNvSpPr>
            <a:spLocks noGrp="1"/>
          </p:cNvSpPr>
          <p:nvPr>
            <p:ph type="title"/>
          </p:nvPr>
        </p:nvSpPr>
        <p:spPr/>
        <p:txBody>
          <a:bodyPr/>
          <a:lstStyle/>
          <a:p>
            <a:r>
              <a:rPr lang="de-DE"/>
              <a:t>Anzeige - Implementierung</a:t>
            </a:r>
          </a:p>
        </p:txBody>
      </p:sp>
      <p:pic>
        <p:nvPicPr>
          <p:cNvPr id="9" name="Picture 8" descr="A screenshot of a video game&#10;&#10;AI-generated content may be incorrect.">
            <a:extLst>
              <a:ext uri="{FF2B5EF4-FFF2-40B4-BE49-F238E27FC236}">
                <a16:creationId xmlns:a16="http://schemas.microsoft.com/office/drawing/2014/main" id="{F53C8B59-7E11-918B-0883-C8FA15D7597A}"/>
              </a:ext>
            </a:extLst>
          </p:cNvPr>
          <p:cNvPicPr>
            <a:picLocks noChangeAspect="1"/>
          </p:cNvPicPr>
          <p:nvPr/>
        </p:nvPicPr>
        <p:blipFill>
          <a:blip r:embed="rId3"/>
          <a:stretch>
            <a:fillRect/>
          </a:stretch>
        </p:blipFill>
        <p:spPr>
          <a:xfrm>
            <a:off x="720042" y="1595256"/>
            <a:ext cx="2514600" cy="2876550"/>
          </a:xfrm>
          <a:prstGeom prst="rect">
            <a:avLst/>
          </a:prstGeom>
        </p:spPr>
      </p:pic>
      <p:grpSp>
        <p:nvGrpSpPr>
          <p:cNvPr id="6" name="Group 5">
            <a:extLst>
              <a:ext uri="{FF2B5EF4-FFF2-40B4-BE49-F238E27FC236}">
                <a16:creationId xmlns:a16="http://schemas.microsoft.com/office/drawing/2014/main" id="{21D5AAEE-A109-58BD-E8C2-A242D3520804}"/>
              </a:ext>
            </a:extLst>
          </p:cNvPr>
          <p:cNvGrpSpPr/>
          <p:nvPr/>
        </p:nvGrpSpPr>
        <p:grpSpPr>
          <a:xfrm>
            <a:off x="288000" y="255171"/>
            <a:ext cx="9592600" cy="279400"/>
            <a:chOff x="288000" y="255171"/>
            <a:chExt cx="9592600" cy="279400"/>
          </a:xfrm>
        </p:grpSpPr>
        <p:sp>
          <p:nvSpPr>
            <p:cNvPr id="7" name="Arrow: Pentagon 6">
              <a:extLst>
                <a:ext uri="{FF2B5EF4-FFF2-40B4-BE49-F238E27FC236}">
                  <a16:creationId xmlns:a16="http://schemas.microsoft.com/office/drawing/2014/main" id="{E1C3E68F-24EC-0E97-9B0C-2F587BE9B3C7}"/>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D66D4DD1-4293-C84B-9BD7-C85B2352A791}"/>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0" name="Arrow: Chevron 9">
              <a:extLst>
                <a:ext uri="{FF2B5EF4-FFF2-40B4-BE49-F238E27FC236}">
                  <a16:creationId xmlns:a16="http://schemas.microsoft.com/office/drawing/2014/main" id="{50D07E6F-9CA8-3F05-7FB3-D60F8653B042}"/>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1" name="Arrow: Chevron 10">
              <a:extLst>
                <a:ext uri="{FF2B5EF4-FFF2-40B4-BE49-F238E27FC236}">
                  <a16:creationId xmlns:a16="http://schemas.microsoft.com/office/drawing/2014/main" id="{8910BB70-F100-1FEB-537F-19A063E50AA9}"/>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2" name="Arrow: Chevron 11">
              <a:extLst>
                <a:ext uri="{FF2B5EF4-FFF2-40B4-BE49-F238E27FC236}">
                  <a16:creationId xmlns:a16="http://schemas.microsoft.com/office/drawing/2014/main" id="{37E02506-4716-A13D-ACFB-61066A8A1711}"/>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3" name="Arrow: Chevron 12">
              <a:extLst>
                <a:ext uri="{FF2B5EF4-FFF2-40B4-BE49-F238E27FC236}">
                  <a16:creationId xmlns:a16="http://schemas.microsoft.com/office/drawing/2014/main" id="{2A9B20CA-44BD-3B6D-A053-7B6FE7F22CF0}"/>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36659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57AA55-64DA-E2FA-D5EA-9A1331E2D289}"/>
              </a:ext>
            </a:extLst>
          </p:cNvPr>
          <p:cNvSpPr>
            <a:spLocks noGrp="1"/>
          </p:cNvSpPr>
          <p:nvPr>
            <p:ph idx="1"/>
          </p:nvPr>
        </p:nvSpPr>
        <p:spPr/>
        <p:txBody>
          <a:bodyPr/>
          <a:lstStyle/>
          <a:p>
            <a:r>
              <a:rPr lang="de-DE"/>
              <a:t>Anzeige in Retroperspektive</a:t>
            </a:r>
          </a:p>
          <a:p>
            <a:r>
              <a:rPr lang="de-DE"/>
              <a:t>Festhalten wichtiger Infos/Notizen</a:t>
            </a:r>
          </a:p>
          <a:p>
            <a:r>
              <a:rPr lang="de-DE"/>
              <a:t>Hilft den Cl score mit Problem in Vorlesung zu verbinden</a:t>
            </a:r>
          </a:p>
        </p:txBody>
      </p:sp>
      <p:sp>
        <p:nvSpPr>
          <p:cNvPr id="3" name="Datumsplatzhalter 2">
            <a:extLst>
              <a:ext uri="{FF2B5EF4-FFF2-40B4-BE49-F238E27FC236}">
                <a16:creationId xmlns:a16="http://schemas.microsoft.com/office/drawing/2014/main" id="{CFB05DA7-2E7B-F4BB-1B34-2115693D9E00}"/>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F9139247-0A08-BD7F-306E-40432C6C1780}"/>
              </a:ext>
            </a:extLst>
          </p:cNvPr>
          <p:cNvSpPr>
            <a:spLocks noGrp="1"/>
          </p:cNvSpPr>
          <p:nvPr>
            <p:ph type="sldNum" sz="quarter" idx="12"/>
          </p:nvPr>
        </p:nvSpPr>
        <p:spPr/>
        <p:txBody>
          <a:bodyPr/>
          <a:lstStyle/>
          <a:p>
            <a:fld id="{61696EC4-B4CF-4701-AD06-A8439D6D8E12}" type="slidenum">
              <a:rPr lang="en-US" noProof="0" smtClean="0"/>
              <a:t>13</a:t>
            </a:fld>
            <a:endParaRPr lang="en-US" noProof="0"/>
          </a:p>
        </p:txBody>
      </p:sp>
      <p:sp>
        <p:nvSpPr>
          <p:cNvPr id="5" name="Titel 4">
            <a:extLst>
              <a:ext uri="{FF2B5EF4-FFF2-40B4-BE49-F238E27FC236}">
                <a16:creationId xmlns:a16="http://schemas.microsoft.com/office/drawing/2014/main" id="{C0432BAB-D408-AC9E-F178-A2C52DC9675D}"/>
              </a:ext>
            </a:extLst>
          </p:cNvPr>
          <p:cNvSpPr>
            <a:spLocks noGrp="1"/>
          </p:cNvSpPr>
          <p:nvPr>
            <p:ph type="title"/>
          </p:nvPr>
        </p:nvSpPr>
        <p:spPr/>
        <p:txBody>
          <a:bodyPr/>
          <a:lstStyle/>
          <a:p>
            <a:r>
              <a:rPr lang="de-DE" sz="3150">
                <a:cs typeface="Arial"/>
              </a:rPr>
              <a:t>Kommentare</a:t>
            </a:r>
            <a:endParaRPr lang="de-DE"/>
          </a:p>
        </p:txBody>
      </p:sp>
      <p:pic>
        <p:nvPicPr>
          <p:cNvPr id="8" name="Grafik 7">
            <a:extLst>
              <a:ext uri="{FF2B5EF4-FFF2-40B4-BE49-F238E27FC236}">
                <a16:creationId xmlns:a16="http://schemas.microsoft.com/office/drawing/2014/main" id="{A934B8F4-E080-154B-8C6A-79249B96A485}"/>
              </a:ext>
            </a:extLst>
          </p:cNvPr>
          <p:cNvPicPr>
            <a:picLocks noChangeAspect="1"/>
          </p:cNvPicPr>
          <p:nvPr/>
        </p:nvPicPr>
        <p:blipFill>
          <a:blip r:embed="rId2"/>
          <a:stretch>
            <a:fillRect/>
          </a:stretch>
        </p:blipFill>
        <p:spPr>
          <a:xfrm>
            <a:off x="3245495" y="3036625"/>
            <a:ext cx="4775384" cy="3033359"/>
          </a:xfrm>
          <a:prstGeom prst="rect">
            <a:avLst/>
          </a:prstGeom>
        </p:spPr>
      </p:pic>
      <p:grpSp>
        <p:nvGrpSpPr>
          <p:cNvPr id="6" name="Group 5">
            <a:extLst>
              <a:ext uri="{FF2B5EF4-FFF2-40B4-BE49-F238E27FC236}">
                <a16:creationId xmlns:a16="http://schemas.microsoft.com/office/drawing/2014/main" id="{4D16A40B-8D32-4D9E-CD06-676A3FF079F0}"/>
              </a:ext>
            </a:extLst>
          </p:cNvPr>
          <p:cNvGrpSpPr/>
          <p:nvPr/>
        </p:nvGrpSpPr>
        <p:grpSpPr>
          <a:xfrm>
            <a:off x="288000" y="255171"/>
            <a:ext cx="9592600" cy="279400"/>
            <a:chOff x="288000" y="255171"/>
            <a:chExt cx="9592600" cy="279400"/>
          </a:xfrm>
        </p:grpSpPr>
        <p:sp>
          <p:nvSpPr>
            <p:cNvPr id="7" name="Arrow: Pentagon 6">
              <a:extLst>
                <a:ext uri="{FF2B5EF4-FFF2-40B4-BE49-F238E27FC236}">
                  <a16:creationId xmlns:a16="http://schemas.microsoft.com/office/drawing/2014/main" id="{0EBC007D-D8DF-E478-468F-E00F378416EB}"/>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hevron 8">
              <a:extLst>
                <a:ext uri="{FF2B5EF4-FFF2-40B4-BE49-F238E27FC236}">
                  <a16:creationId xmlns:a16="http://schemas.microsoft.com/office/drawing/2014/main" id="{80B76C7F-710F-EE5F-BAA8-2DEEDA4D81C9}"/>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0" name="Arrow: Chevron 9">
              <a:extLst>
                <a:ext uri="{FF2B5EF4-FFF2-40B4-BE49-F238E27FC236}">
                  <a16:creationId xmlns:a16="http://schemas.microsoft.com/office/drawing/2014/main" id="{B6BBB9F7-6408-B301-0020-8830A1E271EE}"/>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1" name="Arrow: Chevron 10">
              <a:extLst>
                <a:ext uri="{FF2B5EF4-FFF2-40B4-BE49-F238E27FC236}">
                  <a16:creationId xmlns:a16="http://schemas.microsoft.com/office/drawing/2014/main" id="{E9D2B081-AB00-617E-A473-217AB0CC6042}"/>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2" name="Arrow: Chevron 11">
              <a:extLst>
                <a:ext uri="{FF2B5EF4-FFF2-40B4-BE49-F238E27FC236}">
                  <a16:creationId xmlns:a16="http://schemas.microsoft.com/office/drawing/2014/main" id="{2944B6A3-CA02-68E2-E0C0-0FE9824D4456}"/>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3" name="Arrow: Chevron 12">
              <a:extLst>
                <a:ext uri="{FF2B5EF4-FFF2-40B4-BE49-F238E27FC236}">
                  <a16:creationId xmlns:a16="http://schemas.microsoft.com/office/drawing/2014/main" id="{476ECB33-9370-42BC-9CDF-A57ECEF3FF54}"/>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3518370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BE831EC-048E-CFBA-23BC-778185189FDA}"/>
              </a:ext>
            </a:extLst>
          </p:cNvPr>
          <p:cNvSpPr>
            <a:spLocks noGrp="1"/>
          </p:cNvSpPr>
          <p:nvPr>
            <p:ph idx="1"/>
          </p:nvPr>
        </p:nvSpPr>
        <p:spPr/>
        <p:txBody>
          <a:bodyPr/>
          <a:lstStyle/>
          <a:p>
            <a:r>
              <a:rPr lang="de-DE"/>
              <a:t>Dient der Retroperspektive</a:t>
            </a:r>
          </a:p>
          <a:p>
            <a:r>
              <a:rPr lang="de-DE"/>
              <a:t>Bietet Möglichkeit zum Vergleich von Sessions</a:t>
            </a:r>
          </a:p>
          <a:p>
            <a:r>
              <a:rPr lang="de-DE"/>
              <a:t>War eines der User </a:t>
            </a:r>
            <a:r>
              <a:rPr lang="de-DE" err="1"/>
              <a:t>Requirements</a:t>
            </a:r>
            <a:endParaRPr lang="de-DE"/>
          </a:p>
          <a:p>
            <a:endParaRPr lang="de-DE"/>
          </a:p>
        </p:txBody>
      </p:sp>
      <p:sp>
        <p:nvSpPr>
          <p:cNvPr id="3" name="Datumsplatzhalter 2">
            <a:extLst>
              <a:ext uri="{FF2B5EF4-FFF2-40B4-BE49-F238E27FC236}">
                <a16:creationId xmlns:a16="http://schemas.microsoft.com/office/drawing/2014/main" id="{5B29503B-29B8-713F-2A32-A3C3F38FB560}"/>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77C4E3CB-F925-DACA-0CA4-825B1C1B0E8A}"/>
              </a:ext>
            </a:extLst>
          </p:cNvPr>
          <p:cNvSpPr>
            <a:spLocks noGrp="1"/>
          </p:cNvSpPr>
          <p:nvPr>
            <p:ph type="sldNum" sz="quarter" idx="12"/>
          </p:nvPr>
        </p:nvSpPr>
        <p:spPr/>
        <p:txBody>
          <a:bodyPr/>
          <a:lstStyle/>
          <a:p>
            <a:fld id="{61696EC4-B4CF-4701-AD06-A8439D6D8E12}" type="slidenum">
              <a:rPr lang="en-US" noProof="0" smtClean="0"/>
              <a:t>14</a:t>
            </a:fld>
            <a:endParaRPr lang="en-US" noProof="0"/>
          </a:p>
        </p:txBody>
      </p:sp>
      <p:sp>
        <p:nvSpPr>
          <p:cNvPr id="5" name="Titel 4">
            <a:extLst>
              <a:ext uri="{FF2B5EF4-FFF2-40B4-BE49-F238E27FC236}">
                <a16:creationId xmlns:a16="http://schemas.microsoft.com/office/drawing/2014/main" id="{532972E9-1070-B014-F90B-C2755A271D8C}"/>
              </a:ext>
            </a:extLst>
          </p:cNvPr>
          <p:cNvSpPr>
            <a:spLocks noGrp="1"/>
          </p:cNvSpPr>
          <p:nvPr>
            <p:ph type="title"/>
          </p:nvPr>
        </p:nvSpPr>
        <p:spPr/>
        <p:txBody>
          <a:bodyPr/>
          <a:lstStyle/>
          <a:p>
            <a:r>
              <a:rPr lang="de-DE" sz="3150">
                <a:cs typeface="Arial"/>
              </a:rPr>
              <a:t>Graph</a:t>
            </a:r>
            <a:endParaRPr lang="de-DE"/>
          </a:p>
        </p:txBody>
      </p:sp>
      <p:pic>
        <p:nvPicPr>
          <p:cNvPr id="7" name="Grafik 6">
            <a:extLst>
              <a:ext uri="{FF2B5EF4-FFF2-40B4-BE49-F238E27FC236}">
                <a16:creationId xmlns:a16="http://schemas.microsoft.com/office/drawing/2014/main" id="{0D741E83-ADE0-8174-BCC0-F21D33C68E0C}"/>
              </a:ext>
            </a:extLst>
          </p:cNvPr>
          <p:cNvPicPr>
            <a:picLocks noChangeAspect="1"/>
          </p:cNvPicPr>
          <p:nvPr/>
        </p:nvPicPr>
        <p:blipFill>
          <a:blip r:embed="rId3"/>
          <a:stretch>
            <a:fillRect/>
          </a:stretch>
        </p:blipFill>
        <p:spPr>
          <a:xfrm>
            <a:off x="723157" y="2988995"/>
            <a:ext cx="4807073" cy="3028103"/>
          </a:xfrm>
          <a:prstGeom prst="rect">
            <a:avLst/>
          </a:prstGeom>
        </p:spPr>
      </p:pic>
      <p:pic>
        <p:nvPicPr>
          <p:cNvPr id="9" name="Grafik 8">
            <a:extLst>
              <a:ext uri="{FF2B5EF4-FFF2-40B4-BE49-F238E27FC236}">
                <a16:creationId xmlns:a16="http://schemas.microsoft.com/office/drawing/2014/main" id="{D4EBCA45-6DF1-09BF-1700-B6814A15B357}"/>
              </a:ext>
            </a:extLst>
          </p:cNvPr>
          <p:cNvPicPr>
            <a:picLocks noChangeAspect="1"/>
          </p:cNvPicPr>
          <p:nvPr/>
        </p:nvPicPr>
        <p:blipFill>
          <a:blip r:embed="rId4"/>
          <a:stretch>
            <a:fillRect/>
          </a:stretch>
        </p:blipFill>
        <p:spPr>
          <a:xfrm>
            <a:off x="6497134" y="2999368"/>
            <a:ext cx="4847488" cy="3070616"/>
          </a:xfrm>
          <a:prstGeom prst="rect">
            <a:avLst/>
          </a:prstGeom>
        </p:spPr>
      </p:pic>
      <p:grpSp>
        <p:nvGrpSpPr>
          <p:cNvPr id="6" name="Group 5">
            <a:extLst>
              <a:ext uri="{FF2B5EF4-FFF2-40B4-BE49-F238E27FC236}">
                <a16:creationId xmlns:a16="http://schemas.microsoft.com/office/drawing/2014/main" id="{F09AF9B9-EADE-A4DB-5E1F-DB5052AED0A8}"/>
              </a:ext>
            </a:extLst>
          </p:cNvPr>
          <p:cNvGrpSpPr/>
          <p:nvPr/>
        </p:nvGrpSpPr>
        <p:grpSpPr>
          <a:xfrm>
            <a:off x="288000" y="255171"/>
            <a:ext cx="9592600" cy="279400"/>
            <a:chOff x="288000" y="255171"/>
            <a:chExt cx="9592600" cy="279400"/>
          </a:xfrm>
        </p:grpSpPr>
        <p:sp>
          <p:nvSpPr>
            <p:cNvPr id="8" name="Arrow: Pentagon 7">
              <a:extLst>
                <a:ext uri="{FF2B5EF4-FFF2-40B4-BE49-F238E27FC236}">
                  <a16:creationId xmlns:a16="http://schemas.microsoft.com/office/drawing/2014/main" id="{6C3EA323-A860-B0BD-E8B7-39FFEE85CA25}"/>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hevron 9">
              <a:extLst>
                <a:ext uri="{FF2B5EF4-FFF2-40B4-BE49-F238E27FC236}">
                  <a16:creationId xmlns:a16="http://schemas.microsoft.com/office/drawing/2014/main" id="{0A984AD7-C002-7CF9-26A2-3EF036DD7BBA}"/>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1" name="Arrow: Chevron 10">
              <a:extLst>
                <a:ext uri="{FF2B5EF4-FFF2-40B4-BE49-F238E27FC236}">
                  <a16:creationId xmlns:a16="http://schemas.microsoft.com/office/drawing/2014/main" id="{49B3DB86-0034-9754-AE43-AE3603937627}"/>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2" name="Arrow: Chevron 11">
              <a:extLst>
                <a:ext uri="{FF2B5EF4-FFF2-40B4-BE49-F238E27FC236}">
                  <a16:creationId xmlns:a16="http://schemas.microsoft.com/office/drawing/2014/main" id="{0BF4B45D-39A1-DC05-2BB0-BACF722D9566}"/>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3" name="Arrow: Chevron 12">
              <a:extLst>
                <a:ext uri="{FF2B5EF4-FFF2-40B4-BE49-F238E27FC236}">
                  <a16:creationId xmlns:a16="http://schemas.microsoft.com/office/drawing/2014/main" id="{A8FBDED5-4D80-4BF7-CB17-6532B150D957}"/>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4" name="Arrow: Chevron 13">
              <a:extLst>
                <a:ext uri="{FF2B5EF4-FFF2-40B4-BE49-F238E27FC236}">
                  <a16:creationId xmlns:a16="http://schemas.microsoft.com/office/drawing/2014/main" id="{AB109F05-FA8B-1C9C-A831-AD5433D1C1A2}"/>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214291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9C9A27-E9E4-2F0E-37F2-EBB778644EAD}"/>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740B22A6-24E1-A435-A4B7-AA5C9FAFBF76}"/>
              </a:ext>
            </a:extLst>
          </p:cNvPr>
          <p:cNvSpPr>
            <a:spLocks noGrp="1"/>
          </p:cNvSpPr>
          <p:nvPr>
            <p:ph type="dt" sz="half" idx="10"/>
          </p:nvPr>
        </p:nvSpPr>
        <p:spPr/>
        <p:txBody>
          <a:bodyPr/>
          <a:lstStyle/>
          <a:p>
            <a:fld id="{591404F6-8DC9-463D-B765-6E18FD49CF01}" type="datetime1">
              <a:rPr lang="en-US"/>
              <a:t>3/30/2025</a:t>
            </a:fld>
            <a:endParaRPr lang="de-DE"/>
          </a:p>
        </p:txBody>
      </p:sp>
      <p:sp>
        <p:nvSpPr>
          <p:cNvPr id="4" name="Slide Number Placeholder 3">
            <a:extLst>
              <a:ext uri="{FF2B5EF4-FFF2-40B4-BE49-F238E27FC236}">
                <a16:creationId xmlns:a16="http://schemas.microsoft.com/office/drawing/2014/main" id="{F77077BB-EB39-3482-9B2F-42F664692A8D}"/>
              </a:ext>
            </a:extLst>
          </p:cNvPr>
          <p:cNvSpPr>
            <a:spLocks noGrp="1"/>
          </p:cNvSpPr>
          <p:nvPr>
            <p:ph type="sldNum" sz="quarter" idx="12"/>
          </p:nvPr>
        </p:nvSpPr>
        <p:spPr/>
        <p:txBody>
          <a:bodyPr/>
          <a:lstStyle/>
          <a:p>
            <a:fld id="{B0DDF588-5466-4B51-9B60-B0DF1BE7AB09}" type="slidenum">
              <a:rPr lang="de-DE" smtClean="0"/>
              <a:t>15</a:t>
            </a:fld>
            <a:endParaRPr lang="de-DE"/>
          </a:p>
        </p:txBody>
      </p:sp>
      <p:sp>
        <p:nvSpPr>
          <p:cNvPr id="5" name="Title 4">
            <a:extLst>
              <a:ext uri="{FF2B5EF4-FFF2-40B4-BE49-F238E27FC236}">
                <a16:creationId xmlns:a16="http://schemas.microsoft.com/office/drawing/2014/main" id="{55F4470A-5217-2EAA-A1D8-E0F303547F54}"/>
              </a:ext>
            </a:extLst>
          </p:cNvPr>
          <p:cNvSpPr>
            <a:spLocks noGrp="1"/>
          </p:cNvSpPr>
          <p:nvPr>
            <p:ph type="title"/>
          </p:nvPr>
        </p:nvSpPr>
        <p:spPr/>
        <p:txBody>
          <a:bodyPr/>
          <a:lstStyle/>
          <a:p>
            <a:endParaRPr lang="en-US"/>
          </a:p>
        </p:txBody>
      </p:sp>
      <p:pic>
        <p:nvPicPr>
          <p:cNvPr id="6" name="Screen Recording 2025-03-25 215139">
            <a:hlinkClick r:id="" action="ppaction://media"/>
            <a:extLst>
              <a:ext uri="{FF2B5EF4-FFF2-40B4-BE49-F238E27FC236}">
                <a16:creationId xmlns:a16="http://schemas.microsoft.com/office/drawing/2014/main" id="{5B52ABDC-FA92-D659-2D16-6DE363DF6B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8" y="552"/>
            <a:ext cx="12172121" cy="6856895"/>
          </a:xfrm>
          <a:prstGeom prst="rect">
            <a:avLst/>
          </a:prstGeom>
        </p:spPr>
      </p:pic>
    </p:spTree>
    <p:extLst>
      <p:ext uri="{BB962C8B-B14F-4D97-AF65-F5344CB8AC3E}">
        <p14:creationId xmlns:p14="http://schemas.microsoft.com/office/powerpoint/2010/main" val="6405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8EA050E-49D7-7958-351B-440B23402B9D}"/>
              </a:ext>
            </a:extLst>
          </p:cNvPr>
          <p:cNvSpPr>
            <a:spLocks noGrp="1"/>
          </p:cNvSpPr>
          <p:nvPr>
            <p:ph idx="1"/>
          </p:nvPr>
        </p:nvSpPr>
        <p:spPr/>
        <p:txBody>
          <a:bodyPr vert="horz" lIns="0" tIns="0" rIns="0" bIns="0" rtlCol="0" anchor="t">
            <a:normAutofit lnSpcReduction="10000"/>
          </a:bodyPr>
          <a:lstStyle/>
          <a:p>
            <a:pPr marL="271145" indent="-271145"/>
            <a:r>
              <a:rPr lang="de-DE" sz="2650"/>
              <a:t>Informationen zu Befragten:</a:t>
            </a:r>
          </a:p>
          <a:p>
            <a:pPr marL="626745" lvl="1" indent="-271145"/>
            <a:r>
              <a:rPr lang="de-DE" sz="2400">
                <a:cs typeface="Arial"/>
              </a:rPr>
              <a:t>5 Studierende </a:t>
            </a:r>
          </a:p>
          <a:p>
            <a:pPr marL="626745" lvl="1" indent="-271145"/>
            <a:r>
              <a:rPr lang="de-DE" sz="2400">
                <a:cs typeface="Arial"/>
              </a:rPr>
              <a:t>Durchschnittsalter 22 Jahre</a:t>
            </a:r>
          </a:p>
          <a:p>
            <a:pPr marL="626745" lvl="1" indent="-271145"/>
            <a:r>
              <a:rPr lang="de-DE" sz="2400">
                <a:cs typeface="Arial"/>
              </a:rPr>
              <a:t>4 männliche, 1 weiblicher Teilnehmer</a:t>
            </a:r>
          </a:p>
          <a:p>
            <a:pPr marL="626745" lvl="1" indent="-271145"/>
            <a:r>
              <a:rPr lang="de-DE" sz="2400">
                <a:cs typeface="Arial"/>
              </a:rPr>
              <a:t>Informatik, Wirtschaftsinformatik, Bioingenieurwesen, Maschinenbau, Physik</a:t>
            </a:r>
          </a:p>
          <a:p>
            <a:pPr marL="0" indent="0">
              <a:buNone/>
            </a:pPr>
            <a:endParaRPr lang="de-DE" sz="2800">
              <a:cs typeface="Arial"/>
            </a:endParaRPr>
          </a:p>
          <a:p>
            <a:pPr marL="271145" indent="-271145"/>
            <a:r>
              <a:rPr lang="de-DE" sz="2800">
                <a:cs typeface="Arial"/>
              </a:rPr>
              <a:t>Information zum Versuchsaufbau:</a:t>
            </a:r>
            <a:endParaRPr lang="de-DE" sz="2350"/>
          </a:p>
          <a:p>
            <a:pPr marL="626745" lvl="1" indent="-271145"/>
            <a:r>
              <a:rPr lang="de-DE" sz="2350"/>
              <a:t>Dauer: 60 – 90min</a:t>
            </a:r>
            <a:endParaRPr lang="de-DE" sz="2350">
              <a:cs typeface="Arial"/>
            </a:endParaRPr>
          </a:p>
          <a:p>
            <a:pPr marL="626745" lvl="1" indent="-271145"/>
            <a:r>
              <a:rPr lang="de-DE" sz="2400" b="0" i="0" u="none" strike="noStrike">
                <a:solidFill>
                  <a:srgbClr val="000000"/>
                </a:solidFill>
                <a:effectLst/>
                <a:latin typeface="Arial"/>
                <a:cs typeface="Arial"/>
              </a:rPr>
              <a:t>Per Mobilem Endgerät aufgezeichnet</a:t>
            </a:r>
            <a:r>
              <a:rPr lang="en-US" sz="2400" b="0" i="0">
                <a:solidFill>
                  <a:srgbClr val="000000"/>
                </a:solidFill>
                <a:effectLst/>
                <a:latin typeface="Arial"/>
                <a:cs typeface="Arial"/>
              </a:rPr>
              <a:t>​</a:t>
            </a:r>
            <a:endParaRPr lang="en-US" sz="3200">
              <a:solidFill>
                <a:srgbClr val="000000"/>
              </a:solidFill>
              <a:latin typeface="Arial"/>
              <a:cs typeface="Arial"/>
            </a:endParaRPr>
          </a:p>
          <a:p>
            <a:pPr marL="626745" lvl="1" indent="-271145"/>
            <a:r>
              <a:rPr lang="de-DE" sz="2400" b="0" i="0" u="none" strike="noStrike" err="1">
                <a:solidFill>
                  <a:srgbClr val="000000"/>
                </a:solidFill>
                <a:effectLst/>
                <a:latin typeface="Arial"/>
                <a:cs typeface="Arial"/>
              </a:rPr>
              <a:t>Transkripiertool</a:t>
            </a:r>
            <a:r>
              <a:rPr lang="de-DE" sz="2400" b="0" i="0" u="none" strike="noStrike">
                <a:solidFill>
                  <a:srgbClr val="000000"/>
                </a:solidFill>
                <a:effectLst/>
                <a:latin typeface="Arial"/>
                <a:cs typeface="Arial"/>
              </a:rPr>
              <a:t> </a:t>
            </a:r>
            <a:r>
              <a:rPr lang="de-DE" sz="2400" b="0" i="0" u="none" strike="noStrike" err="1">
                <a:solidFill>
                  <a:srgbClr val="000000"/>
                </a:solidFill>
                <a:effectLst/>
                <a:latin typeface="Arial"/>
                <a:cs typeface="Arial"/>
              </a:rPr>
              <a:t>diarization</a:t>
            </a:r>
            <a:r>
              <a:rPr lang="de-DE" sz="2400" b="0" i="0" u="none" strike="noStrike">
                <a:solidFill>
                  <a:srgbClr val="000000"/>
                </a:solidFill>
                <a:effectLst/>
                <a:latin typeface="Arial"/>
                <a:cs typeface="Arial"/>
              </a:rPr>
              <a:t> vom Lehrstuhl genutzt</a:t>
            </a:r>
            <a:r>
              <a:rPr lang="de-DE" sz="2400">
                <a:solidFill>
                  <a:srgbClr val="000000"/>
                </a:solidFill>
                <a:latin typeface="Arial"/>
                <a:cs typeface="Arial"/>
              </a:rPr>
              <a:t> [8]</a:t>
            </a:r>
            <a:endParaRPr lang="de-DE" sz="2400" b="0" i="0" u="none" strike="noStrike">
              <a:solidFill>
                <a:srgbClr val="000000"/>
              </a:solidFill>
              <a:effectLst/>
              <a:latin typeface="Arial" panose="020B0604020202020204" pitchFamily="34" charset="0"/>
              <a:cs typeface="Arial"/>
            </a:endParaRPr>
          </a:p>
          <a:p>
            <a:pPr marL="626745" lvl="1" indent="-271145"/>
            <a:r>
              <a:rPr lang="de-DE" sz="2400" b="0" i="0">
                <a:solidFill>
                  <a:srgbClr val="000000"/>
                </a:solidFill>
                <a:effectLst/>
                <a:latin typeface="Arial"/>
                <a:cs typeface="Arial"/>
              </a:rPr>
              <a:t>Bestandteile: Usability Test mit 30 min Online - Vorlesungssimulation, Quiz, NASA TLX</a:t>
            </a:r>
            <a:r>
              <a:rPr lang="de-DE" sz="2400">
                <a:solidFill>
                  <a:srgbClr val="000000"/>
                </a:solidFill>
                <a:latin typeface="Arial"/>
                <a:cs typeface="Arial"/>
              </a:rPr>
              <a:t> [16],</a:t>
            </a:r>
            <a:r>
              <a:rPr lang="de-DE" sz="2400" b="0" i="0">
                <a:solidFill>
                  <a:srgbClr val="000000"/>
                </a:solidFill>
                <a:effectLst/>
                <a:latin typeface="Arial"/>
                <a:cs typeface="Arial"/>
              </a:rPr>
              <a:t> SUS- Fragebogen</a:t>
            </a:r>
            <a:r>
              <a:rPr lang="de-DE" sz="2400">
                <a:solidFill>
                  <a:srgbClr val="000000"/>
                </a:solidFill>
                <a:latin typeface="Arial"/>
                <a:cs typeface="Arial"/>
              </a:rPr>
              <a:t> [17]</a:t>
            </a:r>
            <a:endParaRPr lang="en-US" sz="2800" b="0" i="0">
              <a:solidFill>
                <a:srgbClr val="000000"/>
              </a:solidFill>
              <a:effectLst/>
              <a:latin typeface="Arial"/>
              <a:cs typeface="Arial"/>
            </a:endParaRPr>
          </a:p>
          <a:p>
            <a:pPr marL="626745" lvl="1" indent="-271145"/>
            <a:endParaRPr lang="de-DE">
              <a:cs typeface="Arial" panose="020B0604020202020204"/>
            </a:endParaRPr>
          </a:p>
          <a:p>
            <a:pPr marL="626745" lvl="1" indent="-271145"/>
            <a:endParaRPr lang="de-DE">
              <a:cs typeface="Arial" panose="020B0604020202020204"/>
            </a:endParaRPr>
          </a:p>
        </p:txBody>
      </p:sp>
      <p:sp>
        <p:nvSpPr>
          <p:cNvPr id="3" name="Datumsplatzhalter 2">
            <a:extLst>
              <a:ext uri="{FF2B5EF4-FFF2-40B4-BE49-F238E27FC236}">
                <a16:creationId xmlns:a16="http://schemas.microsoft.com/office/drawing/2014/main" id="{36DED25C-063B-D143-387A-2AFE0B133487}"/>
              </a:ext>
            </a:extLst>
          </p:cNvPr>
          <p:cNvSpPr>
            <a:spLocks noGrp="1"/>
          </p:cNvSpPr>
          <p:nvPr>
            <p:ph type="dt" sz="half" idx="10"/>
          </p:nvPr>
        </p:nvSpPr>
        <p:spPr/>
        <p:txBody>
          <a:bodyPr/>
          <a:lstStyle/>
          <a:p>
            <a:fld id="{0035B95A-DC48-4CAE-8E38-B5530DF10B8A}" type="datetime1">
              <a:rPr lang="de-DE" smtClean="0"/>
              <a:t>30.03.2025</a:t>
            </a:fld>
            <a:endParaRPr lang="de-DE"/>
          </a:p>
        </p:txBody>
      </p:sp>
      <p:sp>
        <p:nvSpPr>
          <p:cNvPr id="4" name="Foliennummernplatzhalter 3">
            <a:extLst>
              <a:ext uri="{FF2B5EF4-FFF2-40B4-BE49-F238E27FC236}">
                <a16:creationId xmlns:a16="http://schemas.microsoft.com/office/drawing/2014/main" id="{CEED31E3-20FB-9E4C-414D-5A22BBEDA29A}"/>
              </a:ext>
            </a:extLst>
          </p:cNvPr>
          <p:cNvSpPr>
            <a:spLocks noGrp="1"/>
          </p:cNvSpPr>
          <p:nvPr>
            <p:ph type="sldNum" sz="quarter" idx="12"/>
          </p:nvPr>
        </p:nvSpPr>
        <p:spPr/>
        <p:txBody>
          <a:bodyPr/>
          <a:lstStyle/>
          <a:p>
            <a:fld id="{B0DDF588-5466-4B51-9B60-B0DF1BE7AB09}" type="slidenum">
              <a:rPr lang="de-DE" smtClean="0"/>
              <a:t>16</a:t>
            </a:fld>
            <a:endParaRPr lang="de-DE"/>
          </a:p>
        </p:txBody>
      </p:sp>
      <p:sp>
        <p:nvSpPr>
          <p:cNvPr id="5" name="Titel 4">
            <a:extLst>
              <a:ext uri="{FF2B5EF4-FFF2-40B4-BE49-F238E27FC236}">
                <a16:creationId xmlns:a16="http://schemas.microsoft.com/office/drawing/2014/main" id="{6FE2E0F9-7A34-FE59-386A-E8011B43786E}"/>
              </a:ext>
            </a:extLst>
          </p:cNvPr>
          <p:cNvSpPr>
            <a:spLocks noGrp="1"/>
          </p:cNvSpPr>
          <p:nvPr>
            <p:ph type="title"/>
          </p:nvPr>
        </p:nvSpPr>
        <p:spPr/>
        <p:txBody>
          <a:bodyPr/>
          <a:lstStyle/>
          <a:p>
            <a:r>
              <a:rPr lang="de-DE" sz="3150">
                <a:cs typeface="Arial"/>
              </a:rPr>
              <a:t>Evaluierung (1/7)</a:t>
            </a:r>
          </a:p>
        </p:txBody>
      </p:sp>
      <p:sp>
        <p:nvSpPr>
          <p:cNvPr id="7" name="Arrow: Pentagon 6">
            <a:extLst>
              <a:ext uri="{FF2B5EF4-FFF2-40B4-BE49-F238E27FC236}">
                <a16:creationId xmlns:a16="http://schemas.microsoft.com/office/drawing/2014/main" id="{B5D35707-79AE-F1D1-2A63-EB92F63CC5D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E6A66EFE-E75C-B96E-B64A-557C16763301}"/>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9" name="Arrow: Chevron 8">
            <a:extLst>
              <a:ext uri="{FF2B5EF4-FFF2-40B4-BE49-F238E27FC236}">
                <a16:creationId xmlns:a16="http://schemas.microsoft.com/office/drawing/2014/main" id="{AAD18FCD-DEFA-D99C-F688-450792ECE11D}"/>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3E115CE0-6616-B965-3192-22C50E8861BD}"/>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1" name="Arrow: Chevron 10">
            <a:extLst>
              <a:ext uri="{FF2B5EF4-FFF2-40B4-BE49-F238E27FC236}">
                <a16:creationId xmlns:a16="http://schemas.microsoft.com/office/drawing/2014/main" id="{487901E5-8DEB-F16C-C55B-B7498FE9B7AE}"/>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2" name="Arrow: Chevron 11">
            <a:extLst>
              <a:ext uri="{FF2B5EF4-FFF2-40B4-BE49-F238E27FC236}">
                <a16:creationId xmlns:a16="http://schemas.microsoft.com/office/drawing/2014/main" id="{700C04FC-7E91-25D3-C8D1-7B45143F05B5}"/>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160302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1974E5A-07F7-7E0A-224A-8C1E919F95BD}"/>
              </a:ext>
            </a:extLst>
          </p:cNvPr>
          <p:cNvSpPr>
            <a:spLocks noGrp="1"/>
          </p:cNvSpPr>
          <p:nvPr>
            <p:ph idx="1"/>
          </p:nvPr>
        </p:nvSpPr>
        <p:spPr/>
        <p:txBody>
          <a:bodyPr vert="horz" lIns="0" tIns="0" rIns="0" bIns="0" rtlCol="0" anchor="t">
            <a:normAutofit/>
          </a:bodyPr>
          <a:lstStyle/>
          <a:p>
            <a:pPr marL="271145" indent="-271145"/>
            <a:r>
              <a:rPr lang="de-DE" sz="2650"/>
              <a:t>Usability Test </a:t>
            </a:r>
            <a:r>
              <a:rPr lang="de-DE" sz="2650" err="1"/>
              <a:t>Pre</a:t>
            </a:r>
            <a:r>
              <a:rPr lang="de-DE" sz="2650"/>
              <a:t>- Session Fragen Auswertung:</a:t>
            </a:r>
          </a:p>
          <a:p>
            <a:pPr marL="626745" lvl="1" indent="-271145"/>
            <a:r>
              <a:rPr lang="de-DE" sz="2350"/>
              <a:t>Alle hatten/haben Online Vorlesungen gehabt </a:t>
            </a:r>
            <a:r>
              <a:rPr lang="de-DE" sz="2800" b="0" i="0">
                <a:solidFill>
                  <a:srgbClr val="001D35"/>
                </a:solidFill>
                <a:effectLst/>
                <a:latin typeface="Arial"/>
                <a:cs typeface="Arial"/>
              </a:rPr>
              <a:t>⌀ </a:t>
            </a:r>
            <a:r>
              <a:rPr lang="de-DE" sz="2400" b="0" i="0">
                <a:solidFill>
                  <a:srgbClr val="001D35"/>
                </a:solidFill>
                <a:effectLst/>
                <a:latin typeface="Arial"/>
                <a:cs typeface="Arial"/>
              </a:rPr>
              <a:t>1,8h/Woche</a:t>
            </a:r>
          </a:p>
          <a:p>
            <a:pPr marL="626745" lvl="1" indent="-271145"/>
            <a:r>
              <a:rPr lang="de-DE" sz="2400">
                <a:solidFill>
                  <a:srgbClr val="001D35"/>
                </a:solidFill>
                <a:latin typeface="Arial"/>
                <a:cs typeface="Arial"/>
              </a:rPr>
              <a:t>Skala 1 – 5 (sehr unsicher – sehr sicher)</a:t>
            </a:r>
          </a:p>
          <a:p>
            <a:pPr marL="626745" lvl="1" indent="-271145"/>
            <a:r>
              <a:rPr lang="de-DE" sz="2350"/>
              <a:t>Umgang mit Computer-Software  </a:t>
            </a:r>
            <a:r>
              <a:rPr lang="de-DE" sz="2400" b="0" i="0">
                <a:solidFill>
                  <a:srgbClr val="001D35"/>
                </a:solidFill>
                <a:effectLst/>
                <a:latin typeface="Arial"/>
                <a:cs typeface="Arial"/>
              </a:rPr>
              <a:t>⌀ 4/5</a:t>
            </a:r>
          </a:p>
          <a:p>
            <a:pPr marL="626745" lvl="1" indent="-271145"/>
            <a:r>
              <a:rPr lang="de-DE" sz="2400">
                <a:solidFill>
                  <a:srgbClr val="001D35"/>
                </a:solidFill>
                <a:latin typeface="Arial"/>
                <a:cs typeface="Arial"/>
              </a:rPr>
              <a:t>Umgang mit Computer-Peripherie </a:t>
            </a:r>
            <a:r>
              <a:rPr lang="de-DE" sz="2350"/>
              <a:t> </a:t>
            </a:r>
            <a:r>
              <a:rPr lang="de-DE" sz="2400" b="0" i="0">
                <a:solidFill>
                  <a:srgbClr val="001D35"/>
                </a:solidFill>
                <a:effectLst/>
                <a:latin typeface="Arial"/>
                <a:cs typeface="Arial"/>
              </a:rPr>
              <a:t>⌀ </a:t>
            </a:r>
            <a:r>
              <a:rPr lang="de-DE" sz="2400">
                <a:solidFill>
                  <a:srgbClr val="001D35"/>
                </a:solidFill>
                <a:latin typeface="Arial"/>
                <a:cs typeface="Arial"/>
              </a:rPr>
              <a:t>4,2/5</a:t>
            </a:r>
          </a:p>
          <a:p>
            <a:pPr marL="626745" lvl="1" indent="-271145"/>
            <a:r>
              <a:rPr lang="de-DE" sz="2400">
                <a:solidFill>
                  <a:srgbClr val="001D35"/>
                </a:solidFill>
                <a:latin typeface="Arial"/>
                <a:cs typeface="Arial"/>
              </a:rPr>
              <a:t>Englisch Kenntnisse</a:t>
            </a:r>
            <a:r>
              <a:rPr lang="de-DE" sz="2350"/>
              <a:t> </a:t>
            </a:r>
            <a:r>
              <a:rPr lang="de-DE" sz="2400" b="0" i="0">
                <a:solidFill>
                  <a:srgbClr val="001D35"/>
                </a:solidFill>
                <a:effectLst/>
                <a:latin typeface="Arial"/>
                <a:cs typeface="Arial"/>
              </a:rPr>
              <a:t>⌀ 4,2/5</a:t>
            </a:r>
          </a:p>
          <a:p>
            <a:pPr marL="626745" lvl="1" indent="-271145"/>
            <a:r>
              <a:rPr lang="de-DE" sz="2400">
                <a:solidFill>
                  <a:srgbClr val="001D35"/>
                </a:solidFill>
                <a:latin typeface="Arial"/>
                <a:cs typeface="Arial"/>
              </a:rPr>
              <a:t>Theoretische Informatik Kenntnisse </a:t>
            </a:r>
            <a:r>
              <a:rPr lang="de-DE" sz="2350"/>
              <a:t> </a:t>
            </a:r>
            <a:r>
              <a:rPr lang="de-DE" sz="2400" b="0" i="0">
                <a:solidFill>
                  <a:srgbClr val="001D35"/>
                </a:solidFill>
                <a:effectLst/>
                <a:latin typeface="Arial"/>
                <a:cs typeface="Arial"/>
              </a:rPr>
              <a:t>⌀ 1,6/5</a:t>
            </a:r>
            <a:endParaRPr lang="de-DE">
              <a:latin typeface="Arial"/>
              <a:cs typeface="Arial"/>
            </a:endParaRPr>
          </a:p>
          <a:p>
            <a:pPr marL="626745" lvl="1" indent="-271145"/>
            <a:endParaRPr lang="de-DE">
              <a:cs typeface="Arial" panose="020B0604020202020204"/>
            </a:endParaRPr>
          </a:p>
          <a:p>
            <a:pPr marL="626745" lvl="1" indent="-271145"/>
            <a:endParaRPr lang="de-DE">
              <a:cs typeface="Arial" panose="020B0604020202020204"/>
            </a:endParaRPr>
          </a:p>
        </p:txBody>
      </p:sp>
      <p:sp>
        <p:nvSpPr>
          <p:cNvPr id="3" name="Datumsplatzhalter 2">
            <a:extLst>
              <a:ext uri="{FF2B5EF4-FFF2-40B4-BE49-F238E27FC236}">
                <a16:creationId xmlns:a16="http://schemas.microsoft.com/office/drawing/2014/main" id="{A40FC408-944D-8D56-9846-5FA7AFFA6A16}"/>
              </a:ext>
            </a:extLst>
          </p:cNvPr>
          <p:cNvSpPr>
            <a:spLocks noGrp="1"/>
          </p:cNvSpPr>
          <p:nvPr>
            <p:ph type="dt" sz="half" idx="10"/>
          </p:nvPr>
        </p:nvSpPr>
        <p:spPr/>
        <p:txBody>
          <a:bodyPr/>
          <a:lstStyle/>
          <a:p>
            <a:fld id="{796844B9-E208-4136-98E2-72BDC2E50899}" type="datetime1">
              <a:rPr lang="de-DE" smtClean="0"/>
              <a:t>30.03.2025</a:t>
            </a:fld>
            <a:endParaRPr lang="de-DE"/>
          </a:p>
        </p:txBody>
      </p:sp>
      <p:sp>
        <p:nvSpPr>
          <p:cNvPr id="4" name="Foliennummernplatzhalter 3">
            <a:extLst>
              <a:ext uri="{FF2B5EF4-FFF2-40B4-BE49-F238E27FC236}">
                <a16:creationId xmlns:a16="http://schemas.microsoft.com/office/drawing/2014/main" id="{9026194D-EF99-488A-9630-5B99A42FCA35}"/>
              </a:ext>
            </a:extLst>
          </p:cNvPr>
          <p:cNvSpPr>
            <a:spLocks noGrp="1"/>
          </p:cNvSpPr>
          <p:nvPr>
            <p:ph type="sldNum" sz="quarter" idx="12"/>
          </p:nvPr>
        </p:nvSpPr>
        <p:spPr/>
        <p:txBody>
          <a:bodyPr/>
          <a:lstStyle/>
          <a:p>
            <a:fld id="{B0DDF588-5466-4B51-9B60-B0DF1BE7AB09}" type="slidenum">
              <a:rPr lang="de-DE" smtClean="0"/>
              <a:t>17</a:t>
            </a:fld>
            <a:endParaRPr lang="de-DE"/>
          </a:p>
        </p:txBody>
      </p:sp>
      <p:sp>
        <p:nvSpPr>
          <p:cNvPr id="5" name="Titel 4">
            <a:extLst>
              <a:ext uri="{FF2B5EF4-FFF2-40B4-BE49-F238E27FC236}">
                <a16:creationId xmlns:a16="http://schemas.microsoft.com/office/drawing/2014/main" id="{A383DBF9-DCC1-472C-5409-919163A58AAD}"/>
              </a:ext>
            </a:extLst>
          </p:cNvPr>
          <p:cNvSpPr>
            <a:spLocks noGrp="1"/>
          </p:cNvSpPr>
          <p:nvPr>
            <p:ph type="title"/>
          </p:nvPr>
        </p:nvSpPr>
        <p:spPr/>
        <p:txBody>
          <a:bodyPr/>
          <a:lstStyle/>
          <a:p>
            <a:r>
              <a:rPr lang="de-DE" sz="3150">
                <a:cs typeface="Arial"/>
              </a:rPr>
              <a:t>Evaluierung (2/7)</a:t>
            </a:r>
          </a:p>
        </p:txBody>
      </p:sp>
      <p:sp>
        <p:nvSpPr>
          <p:cNvPr id="6" name="Arrow: Pentagon 5">
            <a:extLst>
              <a:ext uri="{FF2B5EF4-FFF2-40B4-BE49-F238E27FC236}">
                <a16:creationId xmlns:a16="http://schemas.microsoft.com/office/drawing/2014/main" id="{51136C1F-E386-C732-CCC8-2DCC8621D35D}"/>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360BEB48-958C-21E3-0324-98E2581416A7}"/>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8B40D023-4BA8-F3F7-6D76-D24B8223AC15}"/>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7B180602-51B2-D702-1C68-7CBC2508887A}"/>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10A30990-4189-80A5-897A-68BBC28FEDCF}"/>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CB69D59E-F2BE-649F-9392-1D05DDCB6FD7}"/>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723544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C0DF8C0-DA57-F486-7D7C-5FC88268B697}"/>
              </a:ext>
            </a:extLst>
          </p:cNvPr>
          <p:cNvSpPr>
            <a:spLocks noGrp="1"/>
          </p:cNvSpPr>
          <p:nvPr>
            <p:ph idx="1"/>
          </p:nvPr>
        </p:nvSpPr>
        <p:spPr>
          <a:xfrm>
            <a:off x="523755" y="1583512"/>
            <a:ext cx="11289173" cy="4486472"/>
          </a:xfrm>
        </p:spPr>
        <p:txBody>
          <a:bodyPr vert="horz" lIns="0" tIns="0" rIns="0" bIns="0" rtlCol="0" anchor="t">
            <a:normAutofit fontScale="92500" lnSpcReduction="20000"/>
          </a:bodyPr>
          <a:lstStyle/>
          <a:p>
            <a:pPr marL="271145" indent="-271145"/>
            <a:r>
              <a:rPr lang="de-DE" sz="2650">
                <a:cs typeface="Arial" panose="020B0604020202020204"/>
              </a:rPr>
              <a:t>Usability Test Aufgaben Unterteilung:</a:t>
            </a:r>
          </a:p>
          <a:p>
            <a:pPr marL="0" indent="0">
              <a:buNone/>
            </a:pPr>
            <a:r>
              <a:rPr lang="de-DE" sz="2650">
                <a:cs typeface="Arial" panose="020B0604020202020204"/>
              </a:rPr>
              <a:t> Aufgaben vor, während und nach Online Vorlesung:</a:t>
            </a:r>
          </a:p>
          <a:p>
            <a:pPr marL="0" indent="0">
              <a:buNone/>
            </a:pPr>
            <a:r>
              <a:rPr lang="de-DE" sz="2650">
                <a:cs typeface="Arial" panose="020B0604020202020204"/>
              </a:rPr>
              <a:t> </a:t>
            </a:r>
            <a:r>
              <a:rPr lang="de-DE" sz="2650" err="1">
                <a:cs typeface="Arial" panose="020B0604020202020204"/>
              </a:rPr>
              <a:t>Bsp</a:t>
            </a:r>
            <a:r>
              <a:rPr lang="de-DE" sz="2650">
                <a:cs typeface="Arial" panose="020B0604020202020204"/>
              </a:rPr>
              <a:t>: </a:t>
            </a:r>
          </a:p>
          <a:p>
            <a:pPr marL="0" indent="0">
              <a:buNone/>
            </a:pPr>
            <a:r>
              <a:rPr lang="de-DE" sz="2400">
                <a:cs typeface="Arial" panose="020B0604020202020204"/>
              </a:rPr>
              <a:t>     </a:t>
            </a:r>
            <a:r>
              <a:rPr lang="de-DE" sz="2200">
                <a:cs typeface="Arial" panose="020B0604020202020204"/>
              </a:rPr>
              <a:t>"Führen Sie den Baseline Test aus" (vor)</a:t>
            </a:r>
          </a:p>
          <a:p>
            <a:pPr marL="0" indent="0">
              <a:buNone/>
            </a:pPr>
            <a:r>
              <a:rPr lang="de-DE" sz="2200">
                <a:cs typeface="Arial" panose="020B0604020202020204"/>
              </a:rPr>
              <a:t>     "Testen Sie die Kommentarfunktion mit einem beliebigen Wort aus" (während)</a:t>
            </a:r>
          </a:p>
          <a:p>
            <a:pPr marL="0" indent="0">
              <a:buNone/>
            </a:pPr>
            <a:r>
              <a:rPr lang="de-DE" sz="2200">
                <a:cs typeface="Arial" panose="020B0604020202020204"/>
              </a:rPr>
              <a:t>     "Geben Sie den Verlauf Ihrer kognitiven Belastung während dieser Online- Vorlesung aus" (nach)</a:t>
            </a:r>
          </a:p>
          <a:p>
            <a:pPr marL="0" indent="0">
              <a:buNone/>
            </a:pPr>
            <a:endParaRPr lang="de-DE" sz="2200">
              <a:cs typeface="Arial" panose="020B0604020202020204"/>
            </a:endParaRPr>
          </a:p>
          <a:p>
            <a:pPr marL="0" indent="0">
              <a:buNone/>
            </a:pPr>
            <a:endParaRPr lang="de-DE" sz="2400">
              <a:cs typeface="Arial" panose="020B0604020202020204"/>
            </a:endParaRPr>
          </a:p>
          <a:p>
            <a:pPr marL="0" indent="0">
              <a:buNone/>
            </a:pPr>
            <a:r>
              <a:rPr lang="de-DE" sz="2400">
                <a:cs typeface="Arial" panose="020B0604020202020204"/>
              </a:rPr>
              <a:t>      </a:t>
            </a:r>
          </a:p>
          <a:p>
            <a:pPr marL="0" indent="0">
              <a:buNone/>
            </a:pPr>
            <a:endParaRPr lang="de-DE" sz="2400">
              <a:cs typeface="Arial" panose="020B0604020202020204"/>
            </a:endParaRPr>
          </a:p>
          <a:p>
            <a:pPr marL="0" indent="0">
              <a:buNone/>
            </a:pPr>
            <a:endParaRPr lang="de-DE" sz="2400">
              <a:cs typeface="Arial" panose="020B0604020202020204"/>
            </a:endParaRPr>
          </a:p>
          <a:p>
            <a:pPr marL="0" indent="0">
              <a:buNone/>
            </a:pPr>
            <a:endParaRPr lang="de-DE" sz="2650">
              <a:cs typeface="Arial" panose="020B0604020202020204"/>
            </a:endParaRPr>
          </a:p>
          <a:p>
            <a:pPr marL="355600" lvl="1" indent="0">
              <a:buNone/>
            </a:pPr>
            <a:endParaRPr lang="de-DE" sz="2350">
              <a:cs typeface="Arial" panose="020B0604020202020204"/>
            </a:endParaRPr>
          </a:p>
          <a:p>
            <a:pPr marL="0" indent="0">
              <a:buNone/>
            </a:pPr>
            <a:r>
              <a:rPr lang="de-DE" sz="2650">
                <a:cs typeface="Arial" panose="020B0604020202020204"/>
              </a:rPr>
              <a:t> </a:t>
            </a:r>
          </a:p>
          <a:p>
            <a:pPr marL="271145" indent="-271145">
              <a:buFontTx/>
              <a:buChar char="•"/>
            </a:pPr>
            <a:endParaRPr lang="de-DE" sz="2650">
              <a:cs typeface="Arial" panose="020B0604020202020204"/>
            </a:endParaRPr>
          </a:p>
          <a:p>
            <a:pPr marL="626745" lvl="1" indent="-271145">
              <a:buFont typeface="Courier New"/>
              <a:buChar char="o"/>
            </a:pPr>
            <a:endParaRPr lang="de-DE" sz="2350">
              <a:cs typeface="Arial" panose="020B0604020202020204"/>
            </a:endParaRPr>
          </a:p>
          <a:p>
            <a:pPr marL="626745" lvl="1" indent="-271145">
              <a:buFont typeface="Courier New"/>
              <a:buChar char="o"/>
            </a:pPr>
            <a:endParaRPr lang="de-DE" sz="2350">
              <a:cs typeface="Arial" panose="020B0604020202020204"/>
            </a:endParaRPr>
          </a:p>
          <a:p>
            <a:pPr marL="271145" indent="-271145">
              <a:buChar char="•"/>
            </a:pPr>
            <a:endParaRPr lang="de-DE" sz="2650">
              <a:cs typeface="Arial" panose="020B0604020202020204"/>
            </a:endParaRPr>
          </a:p>
          <a:p>
            <a:pPr marL="271145" indent="-271145">
              <a:buChar char="•"/>
            </a:pPr>
            <a:endParaRPr lang="de-DE" sz="2650">
              <a:cs typeface="Arial" panose="020B0604020202020204"/>
            </a:endParaRPr>
          </a:p>
        </p:txBody>
      </p:sp>
      <p:sp>
        <p:nvSpPr>
          <p:cNvPr id="3" name="Datumsplatzhalter 2">
            <a:extLst>
              <a:ext uri="{FF2B5EF4-FFF2-40B4-BE49-F238E27FC236}">
                <a16:creationId xmlns:a16="http://schemas.microsoft.com/office/drawing/2014/main" id="{1738C3E9-2F74-022F-BFEF-08A9ADD91327}"/>
              </a:ext>
            </a:extLst>
          </p:cNvPr>
          <p:cNvSpPr>
            <a:spLocks noGrp="1"/>
          </p:cNvSpPr>
          <p:nvPr>
            <p:ph type="dt" sz="half" idx="10"/>
          </p:nvPr>
        </p:nvSpPr>
        <p:spPr/>
        <p:txBody>
          <a:bodyPr/>
          <a:lstStyle/>
          <a:p>
            <a:fld id="{1A45F7F7-B5E1-4CB8-9FE0-E558E1C09C4F}" type="datetime1">
              <a:t>30.03.2025</a:t>
            </a:fld>
            <a:endParaRPr lang="de-DE"/>
          </a:p>
        </p:txBody>
      </p:sp>
      <p:sp>
        <p:nvSpPr>
          <p:cNvPr id="4" name="Foliennummernplatzhalter 3">
            <a:extLst>
              <a:ext uri="{FF2B5EF4-FFF2-40B4-BE49-F238E27FC236}">
                <a16:creationId xmlns:a16="http://schemas.microsoft.com/office/drawing/2014/main" id="{C8F9909B-558A-82B8-7D09-D5E2E0A92239}"/>
              </a:ext>
            </a:extLst>
          </p:cNvPr>
          <p:cNvSpPr>
            <a:spLocks noGrp="1"/>
          </p:cNvSpPr>
          <p:nvPr>
            <p:ph type="sldNum" sz="quarter" idx="12"/>
          </p:nvPr>
        </p:nvSpPr>
        <p:spPr/>
        <p:txBody>
          <a:bodyPr/>
          <a:lstStyle/>
          <a:p>
            <a:fld id="{B0DDF588-5466-4B51-9B60-B0DF1BE7AB09}" type="slidenum">
              <a:rPr lang="de-DE" smtClean="0"/>
              <a:t>18</a:t>
            </a:fld>
            <a:endParaRPr lang="de-DE"/>
          </a:p>
        </p:txBody>
      </p:sp>
      <p:sp>
        <p:nvSpPr>
          <p:cNvPr id="7" name="Titel 4">
            <a:extLst>
              <a:ext uri="{FF2B5EF4-FFF2-40B4-BE49-F238E27FC236}">
                <a16:creationId xmlns:a16="http://schemas.microsoft.com/office/drawing/2014/main" id="{E13EC8EB-F7B0-1617-A2B0-62A0A5C87235}"/>
              </a:ext>
            </a:extLst>
          </p:cNvPr>
          <p:cNvSpPr txBox="1">
            <a:spLocks/>
          </p:cNvSpPr>
          <p:nvPr/>
        </p:nvSpPr>
        <p:spPr>
          <a:xfrm>
            <a:off x="526071" y="392942"/>
            <a:ext cx="9158904" cy="767748"/>
          </a:xfrm>
          <a:prstGeom prst="rect">
            <a:avLst/>
          </a:prstGeom>
        </p:spPr>
        <p:txBody>
          <a:bodyPr vert="horz" lIns="0" tIns="0" rIns="0" bIns="0" rtlCol="0" anchor="b">
            <a:normAutofit/>
          </a:bodyPr>
          <a:lstStyle>
            <a:lvl1pPr algn="l" defTabSz="914347" rtl="0" eaLnBrk="1" latinLnBrk="0" hangingPunct="1">
              <a:lnSpc>
                <a:spcPct val="90000"/>
              </a:lnSpc>
              <a:spcBef>
                <a:spcPct val="0"/>
              </a:spcBef>
              <a:buNone/>
              <a:defRPr lang="en-US" sz="3199" b="1" kern="1200">
                <a:solidFill>
                  <a:schemeClr val="tx1"/>
                </a:solidFill>
                <a:latin typeface="+mj-lt"/>
                <a:ea typeface="+mj-ea"/>
                <a:cs typeface="Arial" panose="020B0604020202020204" pitchFamily="34" charset="0"/>
              </a:defRPr>
            </a:lvl1pPr>
          </a:lstStyle>
          <a:p>
            <a:r>
              <a:rPr lang="de-DE" sz="3150">
                <a:cs typeface="Arial"/>
              </a:rPr>
              <a:t>Evaluierung (3/7)</a:t>
            </a:r>
          </a:p>
        </p:txBody>
      </p:sp>
      <p:sp>
        <p:nvSpPr>
          <p:cNvPr id="9" name="Arrow: Pentagon 5">
            <a:extLst>
              <a:ext uri="{FF2B5EF4-FFF2-40B4-BE49-F238E27FC236}">
                <a16:creationId xmlns:a16="http://schemas.microsoft.com/office/drawing/2014/main" id="{2B5D2D45-6FFF-256D-0DC9-4410630CCBF2}"/>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Chevron 6">
            <a:extLst>
              <a:ext uri="{FF2B5EF4-FFF2-40B4-BE49-F238E27FC236}">
                <a16:creationId xmlns:a16="http://schemas.microsoft.com/office/drawing/2014/main" id="{472BB077-F1A6-69F4-9628-FFBE9418A54B}"/>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3" name="Arrow: Chevron 7">
            <a:extLst>
              <a:ext uri="{FF2B5EF4-FFF2-40B4-BE49-F238E27FC236}">
                <a16:creationId xmlns:a16="http://schemas.microsoft.com/office/drawing/2014/main" id="{7BED2E7A-1224-1C29-8800-B56B77D69AD3}"/>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5" name="Arrow: Chevron 8">
            <a:extLst>
              <a:ext uri="{FF2B5EF4-FFF2-40B4-BE49-F238E27FC236}">
                <a16:creationId xmlns:a16="http://schemas.microsoft.com/office/drawing/2014/main" id="{1EE0960F-18BF-896F-8E68-BF7CD93EF659}"/>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7" name="Arrow: Chevron 9">
            <a:extLst>
              <a:ext uri="{FF2B5EF4-FFF2-40B4-BE49-F238E27FC236}">
                <a16:creationId xmlns:a16="http://schemas.microsoft.com/office/drawing/2014/main" id="{8AFE8F04-E4B5-EA7A-B61A-CBD2963ACFB3}"/>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9" name="Arrow: Chevron 10">
            <a:extLst>
              <a:ext uri="{FF2B5EF4-FFF2-40B4-BE49-F238E27FC236}">
                <a16:creationId xmlns:a16="http://schemas.microsoft.com/office/drawing/2014/main" id="{73B8D963-C40E-E73D-733D-CBB0D06D337D}"/>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
        <p:nvSpPr>
          <p:cNvPr id="21" name="Inhaltsplatzhalter 7">
            <a:extLst>
              <a:ext uri="{FF2B5EF4-FFF2-40B4-BE49-F238E27FC236}">
                <a16:creationId xmlns:a16="http://schemas.microsoft.com/office/drawing/2014/main" id="{348274BE-FC35-1679-2A3A-78BCE6524DCC}"/>
              </a:ext>
            </a:extLst>
          </p:cNvPr>
          <p:cNvSpPr txBox="1">
            <a:spLocks/>
          </p:cNvSpPr>
          <p:nvPr/>
        </p:nvSpPr>
        <p:spPr>
          <a:xfrm>
            <a:off x="524870" y="3512294"/>
            <a:ext cx="10019814" cy="2297078"/>
          </a:xfrm>
          <a:prstGeom prst="rect">
            <a:avLst/>
          </a:prstGeom>
        </p:spPr>
        <p:txBody>
          <a:bodyPr lIns="91440" tIns="45720" rIns="91440" bIns="45720" anchor="t"/>
          <a:lstStyle>
            <a:lvl1pPr marL="271448" indent="-271448" algn="l" defTabSz="914347" rtl="0" eaLnBrk="1" latinLnBrk="0" hangingPunct="1">
              <a:lnSpc>
                <a:spcPct val="90000"/>
              </a:lnSpc>
              <a:spcBef>
                <a:spcPts val="480"/>
              </a:spcBef>
              <a:buSzPct val="88000"/>
              <a:buFontTx/>
              <a:buBlip>
                <a:blip r:embed="rId2"/>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71145" indent="-271145"/>
            <a:r>
              <a:rPr lang="de-DE" sz="2500"/>
              <a:t>Think </a:t>
            </a:r>
            <a:r>
              <a:rPr lang="de-DE" sz="2500" err="1"/>
              <a:t>Aloud</a:t>
            </a:r>
            <a:r>
              <a:rPr lang="de-DE" sz="2500"/>
              <a:t> Ergebnis:</a:t>
            </a:r>
            <a:endParaRPr lang="de-DE" sz="2500">
              <a:cs typeface="Arial"/>
            </a:endParaRPr>
          </a:p>
          <a:p>
            <a:pPr marL="0" indent="0">
              <a:buNone/>
            </a:pPr>
            <a:r>
              <a:rPr lang="de-DE" sz="2650">
                <a:cs typeface="Arial"/>
              </a:rPr>
              <a:t> Kleinere Probleme der Verständlichkeit gelöst </a:t>
            </a:r>
          </a:p>
          <a:p>
            <a:pPr marL="271145" indent="-271145"/>
            <a:endParaRPr lang="de-DE" sz="2650">
              <a:cs typeface="Arial"/>
            </a:endParaRPr>
          </a:p>
          <a:p>
            <a:pPr marL="0" indent="0">
              <a:buFontTx/>
              <a:buNone/>
            </a:pPr>
            <a:endParaRPr lang="de-DE"/>
          </a:p>
        </p:txBody>
      </p:sp>
      <p:pic>
        <p:nvPicPr>
          <p:cNvPr id="25" name="Grafik 24" descr="Ein Bild, das Text, Schrift, Screenshot, Zahl enthält.&#10;&#10;KI-generierte Inhalte können fehlerhaft sein.">
            <a:extLst>
              <a:ext uri="{FF2B5EF4-FFF2-40B4-BE49-F238E27FC236}">
                <a16:creationId xmlns:a16="http://schemas.microsoft.com/office/drawing/2014/main" id="{419CB014-9989-AA63-5B3B-5A4D09BEAF9B}"/>
              </a:ext>
            </a:extLst>
          </p:cNvPr>
          <p:cNvPicPr>
            <a:picLocks noChangeAspect="1"/>
          </p:cNvPicPr>
          <p:nvPr/>
        </p:nvPicPr>
        <p:blipFill>
          <a:blip r:embed="rId3"/>
          <a:stretch>
            <a:fillRect/>
          </a:stretch>
        </p:blipFill>
        <p:spPr>
          <a:xfrm>
            <a:off x="78874" y="4371910"/>
            <a:ext cx="3495675" cy="1704975"/>
          </a:xfrm>
          <a:prstGeom prst="rect">
            <a:avLst/>
          </a:prstGeom>
        </p:spPr>
      </p:pic>
      <p:pic>
        <p:nvPicPr>
          <p:cNvPr id="26" name="Grafik 25" descr="Ein Bild, das Text, Screenshot, Schrift, Reihe enthält.&#10;&#10;KI-generierte Inhalte können fehlerhaft sein.">
            <a:extLst>
              <a:ext uri="{FF2B5EF4-FFF2-40B4-BE49-F238E27FC236}">
                <a16:creationId xmlns:a16="http://schemas.microsoft.com/office/drawing/2014/main" id="{BC8BD53B-613A-AAD6-48A2-0ACE5C3E50C4}"/>
              </a:ext>
            </a:extLst>
          </p:cNvPr>
          <p:cNvPicPr>
            <a:picLocks noChangeAspect="1"/>
          </p:cNvPicPr>
          <p:nvPr/>
        </p:nvPicPr>
        <p:blipFill>
          <a:blip r:embed="rId4"/>
          <a:stretch>
            <a:fillRect/>
          </a:stretch>
        </p:blipFill>
        <p:spPr>
          <a:xfrm>
            <a:off x="3777575" y="4368061"/>
            <a:ext cx="8196329" cy="1535222"/>
          </a:xfrm>
          <a:prstGeom prst="rect">
            <a:avLst/>
          </a:prstGeom>
        </p:spPr>
      </p:pic>
    </p:spTree>
    <p:extLst>
      <p:ext uri="{BB962C8B-B14F-4D97-AF65-F5344CB8AC3E}">
        <p14:creationId xmlns:p14="http://schemas.microsoft.com/office/powerpoint/2010/main" val="104453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4FD5EB5-1523-7BFF-F94A-8882670EE12A}"/>
              </a:ext>
            </a:extLst>
          </p:cNvPr>
          <p:cNvSpPr>
            <a:spLocks noGrp="1"/>
          </p:cNvSpPr>
          <p:nvPr>
            <p:ph idx="1"/>
          </p:nvPr>
        </p:nvSpPr>
        <p:spPr/>
        <p:txBody>
          <a:bodyPr vert="horz" lIns="0" tIns="0" rIns="0" bIns="0" rtlCol="0" anchor="t">
            <a:normAutofit/>
          </a:bodyPr>
          <a:lstStyle/>
          <a:p>
            <a:pPr marL="271145" indent="-271145"/>
            <a:r>
              <a:rPr lang="de-DE" sz="2650">
                <a:cs typeface="Arial"/>
              </a:rPr>
              <a:t>Online- Vorlesung Simulation</a:t>
            </a:r>
            <a:endParaRPr lang="de-DE">
              <a:cs typeface="Arial"/>
            </a:endParaRPr>
          </a:p>
          <a:p>
            <a:pPr marL="0" indent="0">
              <a:buNone/>
            </a:pPr>
            <a:r>
              <a:rPr lang="de-DE" sz="2300">
                <a:cs typeface="Arial" panose="020B0604020202020204"/>
              </a:rPr>
              <a:t> 30min langes Video [11], Einführung in die theoretische Informatik</a:t>
            </a:r>
          </a:p>
          <a:p>
            <a:pPr marL="271145" indent="-271145"/>
            <a:endParaRPr lang="de-DE" sz="2650">
              <a:cs typeface="Arial" panose="020B0604020202020204"/>
            </a:endParaRPr>
          </a:p>
          <a:p>
            <a:pPr marL="271145" indent="-271145"/>
            <a:r>
              <a:rPr lang="de-DE" sz="2650">
                <a:cs typeface="Arial" panose="020B0604020202020204"/>
              </a:rPr>
              <a:t>Quiz: </a:t>
            </a:r>
          </a:p>
          <a:p>
            <a:pPr marL="0" indent="0">
              <a:buNone/>
            </a:pPr>
            <a:r>
              <a:rPr lang="de-DE" sz="2300">
                <a:cs typeface="Arial" panose="020B0604020202020204"/>
              </a:rPr>
              <a:t> 5 Single- Choice Fragen, z.B. "</a:t>
            </a:r>
            <a:r>
              <a:rPr lang="de-DE" sz="2300" err="1">
                <a:cs typeface="Arial" panose="020B0604020202020204"/>
              </a:rPr>
              <a:t>What</a:t>
            </a:r>
            <a:r>
              <a:rPr lang="de-DE" sz="2300">
                <a:cs typeface="Arial" panose="020B0604020202020204"/>
              </a:rPr>
              <a:t> </a:t>
            </a:r>
            <a:r>
              <a:rPr lang="de-DE" sz="2300" err="1">
                <a:cs typeface="Arial" panose="020B0604020202020204"/>
              </a:rPr>
              <a:t>is</a:t>
            </a:r>
            <a:r>
              <a:rPr lang="de-DE" sz="2300">
                <a:cs typeface="Arial" panose="020B0604020202020204"/>
              </a:rPr>
              <a:t> </a:t>
            </a:r>
            <a:r>
              <a:rPr lang="de-DE" sz="2300" err="1">
                <a:cs typeface="Arial" panose="020B0604020202020204"/>
              </a:rPr>
              <a:t>the</a:t>
            </a:r>
            <a:r>
              <a:rPr lang="de-DE" sz="2300">
                <a:cs typeface="Arial" panose="020B0604020202020204"/>
              </a:rPr>
              <a:t> </a:t>
            </a:r>
            <a:r>
              <a:rPr lang="de-DE" sz="2300" err="1">
                <a:cs typeface="Arial" panose="020B0604020202020204"/>
              </a:rPr>
              <a:t>focus</a:t>
            </a:r>
            <a:r>
              <a:rPr lang="de-DE" sz="2300">
                <a:cs typeface="Arial" panose="020B0604020202020204"/>
              </a:rPr>
              <a:t> </a:t>
            </a:r>
            <a:r>
              <a:rPr lang="de-DE" sz="2300" err="1">
                <a:cs typeface="Arial" panose="020B0604020202020204"/>
              </a:rPr>
              <a:t>of</a:t>
            </a:r>
            <a:r>
              <a:rPr lang="de-DE" sz="2300">
                <a:cs typeface="Arial" panose="020B0604020202020204"/>
              </a:rPr>
              <a:t> </a:t>
            </a:r>
            <a:r>
              <a:rPr lang="de-DE" sz="2300" err="1">
                <a:cs typeface="Arial" panose="020B0604020202020204"/>
              </a:rPr>
              <a:t>Complexity</a:t>
            </a:r>
            <a:r>
              <a:rPr lang="de-DE" sz="2300">
                <a:cs typeface="Arial" panose="020B0604020202020204"/>
              </a:rPr>
              <a:t> Theory?"</a:t>
            </a:r>
            <a:endParaRPr lang="de-DE">
              <a:cs typeface="Arial" panose="020B0604020202020204"/>
            </a:endParaRPr>
          </a:p>
          <a:p>
            <a:pPr marL="271145" indent="-271145"/>
            <a:r>
              <a:rPr lang="de-DE" sz="2650">
                <a:cs typeface="Arial" panose="020B0604020202020204"/>
              </a:rPr>
              <a:t>Ergebnis:</a:t>
            </a:r>
            <a:endParaRPr lang="de-DE"/>
          </a:p>
          <a:p>
            <a:pPr marL="355600" lvl="1" indent="0">
              <a:buNone/>
            </a:pPr>
            <a:r>
              <a:rPr lang="de-DE" sz="2300">
                <a:cs typeface="Arial" panose="020B0604020202020204"/>
              </a:rPr>
              <a:t>5/5 Leuten haben das Quiz komplett richtig (</a:t>
            </a:r>
            <a:r>
              <a:rPr lang="de-DE" sz="2300">
                <a:solidFill>
                  <a:srgbClr val="001D35"/>
                </a:solidFill>
                <a:cs typeface="Arial" panose="020B0604020202020204"/>
              </a:rPr>
              <a:t>⌀ 1,6/5 Kenntnisse in der theoretischen Informatik</a:t>
            </a:r>
            <a:r>
              <a:rPr lang="de-DE" sz="2300">
                <a:cs typeface="Arial" panose="020B0604020202020204"/>
              </a:rPr>
              <a:t>) </a:t>
            </a:r>
          </a:p>
          <a:p>
            <a:pPr marL="271145" indent="-271145"/>
            <a:endParaRPr lang="de-DE" sz="2650">
              <a:cs typeface="Arial" panose="020B0604020202020204"/>
            </a:endParaRPr>
          </a:p>
          <a:p>
            <a:pPr marL="271145" indent="-271145"/>
            <a:endParaRPr lang="de-DE" sz="2650">
              <a:cs typeface="Arial" panose="020B0604020202020204"/>
            </a:endParaRPr>
          </a:p>
        </p:txBody>
      </p:sp>
      <p:sp>
        <p:nvSpPr>
          <p:cNvPr id="3" name="Datumsplatzhalter 2">
            <a:extLst>
              <a:ext uri="{FF2B5EF4-FFF2-40B4-BE49-F238E27FC236}">
                <a16:creationId xmlns:a16="http://schemas.microsoft.com/office/drawing/2014/main" id="{6133B788-58EF-C17B-DE6C-F144F7B50C70}"/>
              </a:ext>
            </a:extLst>
          </p:cNvPr>
          <p:cNvSpPr>
            <a:spLocks noGrp="1"/>
          </p:cNvSpPr>
          <p:nvPr>
            <p:ph type="dt" sz="half" idx="10"/>
          </p:nvPr>
        </p:nvSpPr>
        <p:spPr/>
        <p:txBody>
          <a:bodyPr/>
          <a:lstStyle/>
          <a:p>
            <a:fld id="{B4A7D02C-312F-4E4E-82BD-43C49BAEB344}" type="datetime1">
              <a:t>30.03.2025</a:t>
            </a:fld>
            <a:endParaRPr lang="de-DE"/>
          </a:p>
        </p:txBody>
      </p:sp>
      <p:sp>
        <p:nvSpPr>
          <p:cNvPr id="4" name="Foliennummernplatzhalter 3">
            <a:extLst>
              <a:ext uri="{FF2B5EF4-FFF2-40B4-BE49-F238E27FC236}">
                <a16:creationId xmlns:a16="http://schemas.microsoft.com/office/drawing/2014/main" id="{47A9843B-9E2E-A9FE-31DF-6A9C703404F0}"/>
              </a:ext>
            </a:extLst>
          </p:cNvPr>
          <p:cNvSpPr>
            <a:spLocks noGrp="1"/>
          </p:cNvSpPr>
          <p:nvPr>
            <p:ph type="sldNum" sz="quarter" idx="12"/>
          </p:nvPr>
        </p:nvSpPr>
        <p:spPr/>
        <p:txBody>
          <a:bodyPr/>
          <a:lstStyle/>
          <a:p>
            <a:fld id="{B0DDF588-5466-4B51-9B60-B0DF1BE7AB09}" type="slidenum">
              <a:rPr lang="de-DE" smtClean="0"/>
              <a:t>19</a:t>
            </a:fld>
            <a:endParaRPr lang="de-DE"/>
          </a:p>
        </p:txBody>
      </p:sp>
      <p:sp>
        <p:nvSpPr>
          <p:cNvPr id="17" name="Titel 4">
            <a:extLst>
              <a:ext uri="{FF2B5EF4-FFF2-40B4-BE49-F238E27FC236}">
                <a16:creationId xmlns:a16="http://schemas.microsoft.com/office/drawing/2014/main" id="{E9A0CE0E-8338-ED90-9CF4-85B9C95430E5}"/>
              </a:ext>
            </a:extLst>
          </p:cNvPr>
          <p:cNvSpPr txBox="1">
            <a:spLocks/>
          </p:cNvSpPr>
          <p:nvPr/>
        </p:nvSpPr>
        <p:spPr>
          <a:xfrm>
            <a:off x="526071" y="392942"/>
            <a:ext cx="9158904" cy="767748"/>
          </a:xfrm>
          <a:prstGeom prst="rect">
            <a:avLst/>
          </a:prstGeom>
        </p:spPr>
        <p:txBody>
          <a:bodyPr vert="horz" lIns="0" tIns="0" rIns="0" bIns="0" rtlCol="0" anchor="b">
            <a:normAutofit/>
          </a:bodyPr>
          <a:lstStyle>
            <a:lvl1pPr algn="l" defTabSz="914347" rtl="0" eaLnBrk="1" latinLnBrk="0" hangingPunct="1">
              <a:lnSpc>
                <a:spcPct val="90000"/>
              </a:lnSpc>
              <a:spcBef>
                <a:spcPct val="0"/>
              </a:spcBef>
              <a:buNone/>
              <a:defRPr lang="en-US" sz="3199" b="1" kern="1200">
                <a:solidFill>
                  <a:schemeClr val="tx1"/>
                </a:solidFill>
                <a:latin typeface="+mj-lt"/>
                <a:ea typeface="+mj-ea"/>
                <a:cs typeface="Arial" panose="020B0604020202020204" pitchFamily="34" charset="0"/>
              </a:defRPr>
            </a:lvl1pPr>
          </a:lstStyle>
          <a:p>
            <a:r>
              <a:rPr lang="de-DE" sz="3150">
                <a:cs typeface="Arial"/>
              </a:rPr>
              <a:t>Evaluierung (4/7)</a:t>
            </a:r>
          </a:p>
        </p:txBody>
      </p:sp>
      <p:sp>
        <p:nvSpPr>
          <p:cNvPr id="19" name="Arrow: Pentagon 5">
            <a:extLst>
              <a:ext uri="{FF2B5EF4-FFF2-40B4-BE49-F238E27FC236}">
                <a16:creationId xmlns:a16="http://schemas.microsoft.com/office/drawing/2014/main" id="{9764C258-94E5-A5C7-B714-29478A37F7DB}"/>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hevron 6">
            <a:extLst>
              <a:ext uri="{FF2B5EF4-FFF2-40B4-BE49-F238E27FC236}">
                <a16:creationId xmlns:a16="http://schemas.microsoft.com/office/drawing/2014/main" id="{BADF65E7-2517-D086-AFB3-800DCF92502C}"/>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23" name="Arrow: Chevron 7">
            <a:extLst>
              <a:ext uri="{FF2B5EF4-FFF2-40B4-BE49-F238E27FC236}">
                <a16:creationId xmlns:a16="http://schemas.microsoft.com/office/drawing/2014/main" id="{8F0F4DF2-EDF9-1E87-2666-C4581203537C}"/>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25" name="Arrow: Chevron 8">
            <a:extLst>
              <a:ext uri="{FF2B5EF4-FFF2-40B4-BE49-F238E27FC236}">
                <a16:creationId xmlns:a16="http://schemas.microsoft.com/office/drawing/2014/main" id="{61F16BAB-8420-821D-2074-212B67F45998}"/>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27" name="Arrow: Chevron 9">
            <a:extLst>
              <a:ext uri="{FF2B5EF4-FFF2-40B4-BE49-F238E27FC236}">
                <a16:creationId xmlns:a16="http://schemas.microsoft.com/office/drawing/2014/main" id="{EDCFB37F-716F-8760-A76F-1F69717575B5}"/>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29" name="Arrow: Chevron 10">
            <a:extLst>
              <a:ext uri="{FF2B5EF4-FFF2-40B4-BE49-F238E27FC236}">
                <a16:creationId xmlns:a16="http://schemas.microsoft.com/office/drawing/2014/main" id="{1F2617C1-D024-C328-C2C2-1F050B296627}"/>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113194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descr="Ein Bild, das Text, Screenshot, Schrift, Diagramm enthält.&#10;&#10;Beschreibung automatisch generiert.">
            <a:extLst>
              <a:ext uri="{FF2B5EF4-FFF2-40B4-BE49-F238E27FC236}">
                <a16:creationId xmlns:a16="http://schemas.microsoft.com/office/drawing/2014/main" id="{8FE8FBDE-BB3B-6CE1-D97F-002AE336BDBB}"/>
              </a:ext>
            </a:extLst>
          </p:cNvPr>
          <p:cNvPicPr>
            <a:picLocks noGrp="1" noChangeAspect="1"/>
          </p:cNvPicPr>
          <p:nvPr>
            <p:ph sz="half" idx="1"/>
          </p:nvPr>
        </p:nvPicPr>
        <p:blipFill>
          <a:blip r:embed="rId2"/>
          <a:stretch>
            <a:fillRect/>
          </a:stretch>
        </p:blipFill>
        <p:spPr>
          <a:xfrm>
            <a:off x="836313" y="3767018"/>
            <a:ext cx="4327422" cy="2297078"/>
          </a:xfrm>
          <a:prstGeom prst="rect">
            <a:avLst/>
          </a:prstGeom>
        </p:spPr>
      </p:pic>
      <p:sp>
        <p:nvSpPr>
          <p:cNvPr id="8" name="Inhaltsplatzhalter 7">
            <a:extLst>
              <a:ext uri="{FF2B5EF4-FFF2-40B4-BE49-F238E27FC236}">
                <a16:creationId xmlns:a16="http://schemas.microsoft.com/office/drawing/2014/main" id="{54977B94-510E-5498-6DC5-80534634A85B}"/>
              </a:ext>
            </a:extLst>
          </p:cNvPr>
          <p:cNvSpPr>
            <a:spLocks noGrp="1"/>
          </p:cNvSpPr>
          <p:nvPr>
            <p:ph sz="half" idx="2"/>
          </p:nvPr>
        </p:nvSpPr>
        <p:spPr>
          <a:xfrm>
            <a:off x="505578" y="1458844"/>
            <a:ext cx="5486399" cy="2297078"/>
          </a:xfrm>
        </p:spPr>
        <p:txBody>
          <a:bodyPr/>
          <a:lstStyle/>
          <a:p>
            <a:r>
              <a:rPr lang="de-DE"/>
              <a:t>Motivation:</a:t>
            </a:r>
          </a:p>
          <a:p>
            <a:r>
              <a:rPr lang="de-DE"/>
              <a:t>Häufig hohe kognitive Belastung in Online-Vorlesung</a:t>
            </a:r>
          </a:p>
          <a:p>
            <a:r>
              <a:rPr lang="de-DE"/>
              <a:t>=&gt; Echtzeitvisualisierung zur Unterstützung von Studierenden</a:t>
            </a:r>
          </a:p>
          <a:p>
            <a:pPr marL="0" indent="0">
              <a:buNone/>
            </a:pPr>
            <a:endParaRPr lang="de-DE"/>
          </a:p>
        </p:txBody>
      </p:sp>
      <p:sp>
        <p:nvSpPr>
          <p:cNvPr id="3" name="Datumsplatzhalter 2">
            <a:extLst>
              <a:ext uri="{FF2B5EF4-FFF2-40B4-BE49-F238E27FC236}">
                <a16:creationId xmlns:a16="http://schemas.microsoft.com/office/drawing/2014/main" id="{7D4DC4C2-541A-8415-D638-918CAD4A00C9}"/>
              </a:ext>
            </a:extLst>
          </p:cNvPr>
          <p:cNvSpPr>
            <a:spLocks noGrp="1"/>
          </p:cNvSpPr>
          <p:nvPr>
            <p:ph type="dt" sz="half" idx="10"/>
          </p:nvPr>
        </p:nvSpPr>
        <p:spPr/>
        <p:txBody>
          <a:bodyPr/>
          <a:lstStyle/>
          <a:p>
            <a:fld id="{3E59A574-5EF2-4515-B9EA-7D64FDE723B0}" type="datetime1">
              <a:rPr lang="de-DE" smtClean="0"/>
              <a:t>30.03.2025</a:t>
            </a:fld>
            <a:endParaRPr lang="de-DE"/>
          </a:p>
        </p:txBody>
      </p:sp>
      <p:sp>
        <p:nvSpPr>
          <p:cNvPr id="4" name="Foliennummernplatzhalter 3">
            <a:extLst>
              <a:ext uri="{FF2B5EF4-FFF2-40B4-BE49-F238E27FC236}">
                <a16:creationId xmlns:a16="http://schemas.microsoft.com/office/drawing/2014/main" id="{39EA4A47-0060-B272-BF11-8333A8500AD2}"/>
              </a:ext>
            </a:extLst>
          </p:cNvPr>
          <p:cNvSpPr>
            <a:spLocks noGrp="1"/>
          </p:cNvSpPr>
          <p:nvPr>
            <p:ph type="sldNum" sz="quarter" idx="12"/>
          </p:nvPr>
        </p:nvSpPr>
        <p:spPr/>
        <p:txBody>
          <a:bodyPr/>
          <a:lstStyle/>
          <a:p>
            <a:fld id="{B0DDF588-5466-4B51-9B60-B0DF1BE7AB09}" type="slidenum">
              <a:rPr lang="de-DE" smtClean="0"/>
              <a:t>2</a:t>
            </a:fld>
            <a:endParaRPr lang="de-DE"/>
          </a:p>
        </p:txBody>
      </p:sp>
      <p:sp>
        <p:nvSpPr>
          <p:cNvPr id="5" name="Titel 4">
            <a:extLst>
              <a:ext uri="{FF2B5EF4-FFF2-40B4-BE49-F238E27FC236}">
                <a16:creationId xmlns:a16="http://schemas.microsoft.com/office/drawing/2014/main" id="{FC2A7217-7E9D-1A63-31DC-2AAD096B5A7F}"/>
              </a:ext>
            </a:extLst>
          </p:cNvPr>
          <p:cNvSpPr>
            <a:spLocks noGrp="1"/>
          </p:cNvSpPr>
          <p:nvPr>
            <p:ph type="title"/>
          </p:nvPr>
        </p:nvSpPr>
        <p:spPr/>
        <p:txBody>
          <a:bodyPr/>
          <a:lstStyle/>
          <a:p>
            <a:r>
              <a:rPr lang="de-DE" err="1"/>
              <a:t>Recap</a:t>
            </a:r>
            <a:endParaRPr lang="de-DE"/>
          </a:p>
        </p:txBody>
      </p:sp>
      <p:graphicFrame>
        <p:nvGraphicFramePr>
          <p:cNvPr id="9" name="Tabelle 8">
            <a:extLst>
              <a:ext uri="{FF2B5EF4-FFF2-40B4-BE49-F238E27FC236}">
                <a16:creationId xmlns:a16="http://schemas.microsoft.com/office/drawing/2014/main" id="{27A2DB4C-B351-5491-1927-3A7C75358677}"/>
              </a:ext>
            </a:extLst>
          </p:cNvPr>
          <p:cNvGraphicFramePr>
            <a:graphicFrameLocks noGrp="1"/>
          </p:cNvGraphicFramePr>
          <p:nvPr>
            <p:extLst>
              <p:ext uri="{D42A27DB-BD31-4B8C-83A1-F6EECF244321}">
                <p14:modId xmlns:p14="http://schemas.microsoft.com/office/powerpoint/2010/main" val="1145788783"/>
              </p:ext>
            </p:extLst>
          </p:nvPr>
        </p:nvGraphicFramePr>
        <p:xfrm>
          <a:off x="5982510" y="1524000"/>
          <a:ext cx="6013938" cy="2074984"/>
        </p:xfrm>
        <a:graphic>
          <a:graphicData uri="http://schemas.openxmlformats.org/drawingml/2006/table">
            <a:tbl>
              <a:tblPr firstRow="1" bandRow="1">
                <a:tableStyleId>{5C22544A-7EE6-4342-B048-85BDC9FD1C3A}</a:tableStyleId>
              </a:tblPr>
              <a:tblGrid>
                <a:gridCol w="6013938">
                  <a:extLst>
                    <a:ext uri="{9D8B030D-6E8A-4147-A177-3AD203B41FA5}">
                      <a16:colId xmlns:a16="http://schemas.microsoft.com/office/drawing/2014/main" val="2077639467"/>
                    </a:ext>
                  </a:extLst>
                </a:gridCol>
              </a:tblGrid>
              <a:tr h="0">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400" b="1" i="0" err="1">
                          <a:solidFill>
                            <a:srgbClr val="FFFFFF"/>
                          </a:solidFill>
                          <a:effectLst/>
                          <a:latin typeface="+mj-lt"/>
                        </a:rPr>
                        <a:t>Cognitive</a:t>
                      </a:r>
                      <a:r>
                        <a:rPr lang="de-DE" sz="2400" b="1" i="0">
                          <a:solidFill>
                            <a:srgbClr val="FFFFFF"/>
                          </a:solidFill>
                          <a:effectLst/>
                          <a:latin typeface="+mj-lt"/>
                        </a:rPr>
                        <a:t> Load</a:t>
                      </a:r>
                    </a:p>
                  </a:txBody>
                  <a:tcPr/>
                </a:tc>
                <a:extLst>
                  <a:ext uri="{0D108BD9-81ED-4DB2-BD59-A6C34878D82A}">
                    <a16:rowId xmlns:a16="http://schemas.microsoft.com/office/drawing/2014/main" val="2430250565"/>
                  </a:ext>
                </a:extLst>
              </a:tr>
              <a:tr h="1617784">
                <a:tc>
                  <a:txBody>
                    <a:bodyPr/>
                    <a:lstStyle/>
                    <a:p>
                      <a:pPr algn="l" fontAlgn="base">
                        <a:lnSpc>
                          <a:spcPts val="2400"/>
                        </a:lnSpc>
                      </a:pPr>
                      <a:r>
                        <a:rPr lang="de-DE" sz="2000" b="0" i="0">
                          <a:solidFill>
                            <a:srgbClr val="000000"/>
                          </a:solidFill>
                          <a:effectLst/>
                          <a:latin typeface="+mn-lt"/>
                        </a:rPr>
                        <a:t>"The </a:t>
                      </a:r>
                      <a:r>
                        <a:rPr lang="de-DE" sz="2000" b="0" i="0" err="1">
                          <a:solidFill>
                            <a:srgbClr val="000000"/>
                          </a:solidFill>
                          <a:effectLst/>
                          <a:latin typeface="+mn-lt"/>
                        </a:rPr>
                        <a:t>load</a:t>
                      </a:r>
                      <a:r>
                        <a:rPr lang="de-DE" sz="2000" b="0" i="0">
                          <a:solidFill>
                            <a:srgbClr val="000000"/>
                          </a:solidFill>
                          <a:effectLst/>
                          <a:latin typeface="+mn-lt"/>
                        </a:rPr>
                        <a:t> </a:t>
                      </a:r>
                      <a:r>
                        <a:rPr lang="de-DE" sz="2000" b="0" i="0" err="1">
                          <a:solidFill>
                            <a:srgbClr val="000000"/>
                          </a:solidFill>
                          <a:effectLst/>
                          <a:latin typeface="+mn-lt"/>
                        </a:rPr>
                        <a:t>that</a:t>
                      </a:r>
                      <a:r>
                        <a:rPr lang="de-DE" sz="2000" b="0" i="0">
                          <a:solidFill>
                            <a:srgbClr val="000000"/>
                          </a:solidFill>
                          <a:effectLst/>
                          <a:latin typeface="+mn-lt"/>
                        </a:rPr>
                        <a:t> </a:t>
                      </a:r>
                      <a:r>
                        <a:rPr lang="de-DE" sz="2000" b="0" i="0" err="1">
                          <a:solidFill>
                            <a:srgbClr val="000000"/>
                          </a:solidFill>
                          <a:effectLst/>
                          <a:latin typeface="+mn-lt"/>
                        </a:rPr>
                        <a:t>performing</a:t>
                      </a:r>
                      <a:r>
                        <a:rPr lang="de-DE" sz="2000" b="0" i="0">
                          <a:solidFill>
                            <a:srgbClr val="000000"/>
                          </a:solidFill>
                          <a:effectLst/>
                          <a:latin typeface="+mn-lt"/>
                        </a:rPr>
                        <a:t> a </a:t>
                      </a:r>
                      <a:r>
                        <a:rPr lang="de-DE" sz="2000" b="0" i="0" err="1">
                          <a:solidFill>
                            <a:srgbClr val="000000"/>
                          </a:solidFill>
                          <a:effectLst/>
                          <a:latin typeface="+mn-lt"/>
                        </a:rPr>
                        <a:t>particular</a:t>
                      </a:r>
                      <a:r>
                        <a:rPr lang="de-DE" sz="2000" b="0" i="0">
                          <a:solidFill>
                            <a:srgbClr val="000000"/>
                          </a:solidFill>
                          <a:effectLst/>
                          <a:latin typeface="+mn-lt"/>
                        </a:rPr>
                        <a:t> </a:t>
                      </a:r>
                      <a:r>
                        <a:rPr lang="de-DE" sz="2000" b="0" i="0" err="1">
                          <a:solidFill>
                            <a:srgbClr val="000000"/>
                          </a:solidFill>
                          <a:effectLst/>
                          <a:latin typeface="+mn-lt"/>
                        </a:rPr>
                        <a:t>task</a:t>
                      </a:r>
                      <a:r>
                        <a:rPr lang="de-DE" sz="2000" b="0" i="0">
                          <a:solidFill>
                            <a:srgbClr val="000000"/>
                          </a:solidFill>
                          <a:effectLst/>
                          <a:latin typeface="+mn-lt"/>
                        </a:rPr>
                        <a:t> </a:t>
                      </a:r>
                      <a:r>
                        <a:rPr lang="de-DE" sz="2000" b="0" i="0" err="1">
                          <a:solidFill>
                            <a:srgbClr val="000000"/>
                          </a:solidFill>
                          <a:effectLst/>
                          <a:latin typeface="+mn-lt"/>
                        </a:rPr>
                        <a:t>imposes</a:t>
                      </a:r>
                      <a:r>
                        <a:rPr lang="de-DE" sz="2000" b="0" i="0">
                          <a:solidFill>
                            <a:srgbClr val="000000"/>
                          </a:solidFill>
                          <a:effectLst/>
                          <a:latin typeface="+mn-lt"/>
                        </a:rPr>
                        <a:t> on </a:t>
                      </a:r>
                      <a:r>
                        <a:rPr lang="de-DE" sz="2000" b="0" i="0" err="1">
                          <a:solidFill>
                            <a:srgbClr val="000000"/>
                          </a:solidFill>
                          <a:effectLst/>
                          <a:latin typeface="+mn-lt"/>
                        </a:rPr>
                        <a:t>the</a:t>
                      </a:r>
                      <a:r>
                        <a:rPr lang="de-DE" sz="2000" b="0" i="0">
                          <a:solidFill>
                            <a:srgbClr val="000000"/>
                          </a:solidFill>
                          <a:effectLst/>
                          <a:latin typeface="+mn-lt"/>
                        </a:rPr>
                        <a:t> </a:t>
                      </a:r>
                      <a:r>
                        <a:rPr lang="de-DE" sz="2000" b="0" i="0" err="1">
                          <a:solidFill>
                            <a:srgbClr val="000000"/>
                          </a:solidFill>
                          <a:effectLst/>
                          <a:latin typeface="+mn-lt"/>
                        </a:rPr>
                        <a:t>cognitive</a:t>
                      </a:r>
                      <a:r>
                        <a:rPr lang="de-DE" sz="2000" b="0" i="0">
                          <a:solidFill>
                            <a:srgbClr val="000000"/>
                          </a:solidFill>
                          <a:effectLst/>
                          <a:latin typeface="+mn-lt"/>
                        </a:rPr>
                        <a:t> </a:t>
                      </a:r>
                      <a:r>
                        <a:rPr lang="de-DE" sz="2000" b="0" i="0" err="1">
                          <a:solidFill>
                            <a:srgbClr val="000000"/>
                          </a:solidFill>
                          <a:effectLst/>
                          <a:latin typeface="+mn-lt"/>
                        </a:rPr>
                        <a:t>system</a:t>
                      </a:r>
                      <a:r>
                        <a:rPr lang="de-DE" sz="2000" b="0" i="0">
                          <a:solidFill>
                            <a:srgbClr val="000000"/>
                          </a:solidFill>
                          <a:effectLst/>
                          <a:latin typeface="+mn-lt"/>
                        </a:rPr>
                        <a:t>" (</a:t>
                      </a:r>
                      <a:r>
                        <a:rPr lang="de-DE" sz="2000" b="0" i="0" err="1">
                          <a:solidFill>
                            <a:srgbClr val="000000"/>
                          </a:solidFill>
                          <a:effectLst/>
                          <a:latin typeface="+mn-lt"/>
                        </a:rPr>
                        <a:t>Sweller</a:t>
                      </a:r>
                      <a:r>
                        <a:rPr lang="de-DE" sz="2000" b="0" i="0">
                          <a:solidFill>
                            <a:srgbClr val="000000"/>
                          </a:solidFill>
                          <a:effectLst/>
                          <a:latin typeface="+mn-lt"/>
                        </a:rPr>
                        <a:t> et. Al. 1998 [7])</a:t>
                      </a:r>
                    </a:p>
                    <a:p>
                      <a:pPr algn="l" fontAlgn="base">
                        <a:lnSpc>
                          <a:spcPts val="2400"/>
                        </a:lnSpc>
                      </a:pPr>
                      <a:r>
                        <a:rPr lang="de-DE" sz="2000" b="0" i="0">
                          <a:solidFill>
                            <a:srgbClr val="000000"/>
                          </a:solidFill>
                          <a:effectLst/>
                          <a:latin typeface="+mn-lt"/>
                        </a:rPr>
                        <a:t>Die Belastung des kognitiven Systems, die durch Ausführung einer bestimmten Aufgabe verursacht wird.</a:t>
                      </a:r>
                    </a:p>
                  </a:txBody>
                  <a:tcPr/>
                </a:tc>
                <a:extLst>
                  <a:ext uri="{0D108BD9-81ED-4DB2-BD59-A6C34878D82A}">
                    <a16:rowId xmlns:a16="http://schemas.microsoft.com/office/drawing/2014/main" val="4085618216"/>
                  </a:ext>
                </a:extLst>
              </a:tr>
            </a:tbl>
          </a:graphicData>
        </a:graphic>
      </p:graphicFrame>
      <p:grpSp>
        <p:nvGrpSpPr>
          <p:cNvPr id="15" name="Group 14">
            <a:extLst>
              <a:ext uri="{FF2B5EF4-FFF2-40B4-BE49-F238E27FC236}">
                <a16:creationId xmlns:a16="http://schemas.microsoft.com/office/drawing/2014/main" id="{FE0F38C6-0185-C361-AEA2-893D4E357747}"/>
              </a:ext>
            </a:extLst>
          </p:cNvPr>
          <p:cNvGrpSpPr/>
          <p:nvPr/>
        </p:nvGrpSpPr>
        <p:grpSpPr>
          <a:xfrm>
            <a:off x="288000" y="255171"/>
            <a:ext cx="9592600" cy="279400"/>
            <a:chOff x="288000" y="255171"/>
            <a:chExt cx="9592600" cy="279400"/>
          </a:xfrm>
        </p:grpSpPr>
        <p:sp>
          <p:nvSpPr>
            <p:cNvPr id="7" name="Arrow: Pentagon 6">
              <a:extLst>
                <a:ext uri="{FF2B5EF4-FFF2-40B4-BE49-F238E27FC236}">
                  <a16:creationId xmlns:a16="http://schemas.microsoft.com/office/drawing/2014/main" id="{7CA3A60A-F937-6FAA-9723-D0BBBC1B975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hevron 9">
              <a:extLst>
                <a:ext uri="{FF2B5EF4-FFF2-40B4-BE49-F238E27FC236}">
                  <a16:creationId xmlns:a16="http://schemas.microsoft.com/office/drawing/2014/main" id="{D3293217-9D4F-6D15-5E23-758BC61656E9}"/>
                </a:ext>
              </a:extLst>
            </p:cNvPr>
            <p:cNvSpPr/>
            <p:nvPr/>
          </p:nvSpPr>
          <p:spPr>
            <a:xfrm>
              <a:off x="605273" y="255171"/>
              <a:ext cx="1178341"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1" name="Arrow: Chevron 10">
              <a:extLst>
                <a:ext uri="{FF2B5EF4-FFF2-40B4-BE49-F238E27FC236}">
                  <a16:creationId xmlns:a16="http://schemas.microsoft.com/office/drawing/2014/main" id="{B3682EC0-9C9F-A8D8-AE23-6A5EC8655009}"/>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2" name="Arrow: Chevron 11">
              <a:extLst>
                <a:ext uri="{FF2B5EF4-FFF2-40B4-BE49-F238E27FC236}">
                  <a16:creationId xmlns:a16="http://schemas.microsoft.com/office/drawing/2014/main" id="{925ACED8-CCE1-DD64-7D64-FF23C3707234}"/>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3" name="Arrow: Chevron 12">
              <a:extLst>
                <a:ext uri="{FF2B5EF4-FFF2-40B4-BE49-F238E27FC236}">
                  <a16:creationId xmlns:a16="http://schemas.microsoft.com/office/drawing/2014/main" id="{3A783959-43E8-71B8-B1D8-34D527D751D5}"/>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4" name="Arrow: Chevron 13">
              <a:extLst>
                <a:ext uri="{FF2B5EF4-FFF2-40B4-BE49-F238E27FC236}">
                  <a16:creationId xmlns:a16="http://schemas.microsoft.com/office/drawing/2014/main" id="{5C0E9C65-2B14-C5CA-376F-9E9F3C6B476D}"/>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
        <p:nvSpPr>
          <p:cNvPr id="16" name="Inhaltsplatzhalter 7">
            <a:extLst>
              <a:ext uri="{FF2B5EF4-FFF2-40B4-BE49-F238E27FC236}">
                <a16:creationId xmlns:a16="http://schemas.microsoft.com/office/drawing/2014/main" id="{4E87CD9A-4CD0-4B65-F2EE-07184DA4BA8F}"/>
              </a:ext>
            </a:extLst>
          </p:cNvPr>
          <p:cNvSpPr txBox="1">
            <a:spLocks/>
          </p:cNvSpPr>
          <p:nvPr/>
        </p:nvSpPr>
        <p:spPr>
          <a:xfrm>
            <a:off x="5991977" y="4141084"/>
            <a:ext cx="5486399" cy="1691072"/>
          </a:xfrm>
          <a:prstGeom prst="rect">
            <a:avLst/>
          </a:prstGeom>
        </p:spPr>
        <p:txBody>
          <a:bodyPr vert="horz" lIns="0" tIns="0" rIns="0" bIns="0" rtlCol="0">
            <a:normAutofit/>
          </a:bodyPr>
          <a:lstStyle>
            <a:lvl1pPr marL="271448" indent="-271448" algn="l" defTabSz="914347" rtl="0" eaLnBrk="1" latinLnBrk="0" hangingPunct="1">
              <a:lnSpc>
                <a:spcPct val="90000"/>
              </a:lnSpc>
              <a:spcBef>
                <a:spcPts val="480"/>
              </a:spcBef>
              <a:buSzPct val="88000"/>
              <a:buFontTx/>
              <a:buBlip>
                <a:blip r:embed="rId3"/>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de-DE"/>
              <a:t>Analysephase:</a:t>
            </a:r>
          </a:p>
          <a:p>
            <a:r>
              <a:rPr lang="de-DE"/>
              <a:t>Literaturrecherche (30 Paper)</a:t>
            </a:r>
          </a:p>
          <a:p>
            <a:r>
              <a:rPr lang="de-DE"/>
              <a:t>Interviews (10 Teilnehmer)</a:t>
            </a:r>
          </a:p>
          <a:p>
            <a:endParaRPr lang="de-DE"/>
          </a:p>
          <a:p>
            <a:endParaRPr lang="de-DE"/>
          </a:p>
        </p:txBody>
      </p:sp>
    </p:spTree>
    <p:extLst>
      <p:ext uri="{BB962C8B-B14F-4D97-AF65-F5344CB8AC3E}">
        <p14:creationId xmlns:p14="http://schemas.microsoft.com/office/powerpoint/2010/main" val="251491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9B5DCCA-9E49-790B-77F3-44524956EEBE}"/>
              </a:ext>
            </a:extLst>
          </p:cNvPr>
          <p:cNvSpPr>
            <a:spLocks noGrp="1"/>
          </p:cNvSpPr>
          <p:nvPr>
            <p:ph idx="1"/>
          </p:nvPr>
        </p:nvSpPr>
        <p:spPr/>
        <p:txBody>
          <a:bodyPr vert="horz" lIns="0" tIns="0" rIns="0" bIns="0" rtlCol="0" anchor="t">
            <a:normAutofit/>
          </a:bodyPr>
          <a:lstStyle/>
          <a:p>
            <a:pPr marL="271145" indent="-271145"/>
            <a:r>
              <a:rPr lang="de-DE" sz="2650">
                <a:cs typeface="Arial"/>
              </a:rPr>
              <a:t>Post Session Fragen</a:t>
            </a:r>
          </a:p>
          <a:p>
            <a:pPr marL="271145" indent="-271145"/>
            <a:r>
              <a:rPr lang="de-DE" sz="2650">
                <a:cs typeface="Arial"/>
              </a:rPr>
              <a:t>Fokus: Visualisierung und Retrospektive</a:t>
            </a:r>
          </a:p>
          <a:p>
            <a:pPr marL="271145" indent="-271145"/>
            <a:r>
              <a:rPr lang="de-DE" sz="2650">
                <a:cs typeface="Arial"/>
              </a:rPr>
              <a:t>Konzipiert für SWOT Analyse</a:t>
            </a:r>
          </a:p>
          <a:p>
            <a:pPr marL="271145" indent="-271145"/>
            <a:r>
              <a:rPr lang="de-DE" sz="2650">
                <a:cs typeface="Arial"/>
              </a:rPr>
              <a:t>Beispiele:</a:t>
            </a:r>
          </a:p>
          <a:p>
            <a:pPr marL="355600" lvl="1" indent="0">
              <a:buNone/>
            </a:pPr>
            <a:r>
              <a:rPr lang="de-DE" sz="2000" b="1">
                <a:cs typeface="Arial"/>
              </a:rPr>
              <a:t>S</a:t>
            </a:r>
            <a:r>
              <a:rPr lang="de-DE" sz="2000">
                <a:cs typeface="Arial"/>
              </a:rPr>
              <a:t>: Was hat Ihnen an der Visualisierung der mentalen Belastung besonders gut gefallen?</a:t>
            </a:r>
          </a:p>
          <a:p>
            <a:pPr marL="355600" lvl="1" indent="0">
              <a:buNone/>
            </a:pPr>
            <a:r>
              <a:rPr lang="de-DE" sz="2000" b="1">
                <a:cs typeface="Arial"/>
              </a:rPr>
              <a:t>W</a:t>
            </a:r>
            <a:r>
              <a:rPr lang="de-DE" sz="2000">
                <a:cs typeface="Arial"/>
              </a:rPr>
              <a:t>: In welchen Situationen fiel es Ihnen schwer, die Anzeige richtig zu interpretieren?</a:t>
            </a:r>
          </a:p>
          <a:p>
            <a:pPr marL="355600" lvl="1" indent="0">
              <a:buNone/>
            </a:pPr>
            <a:r>
              <a:rPr lang="de-DE" sz="2000" b="1">
                <a:cs typeface="Arial"/>
              </a:rPr>
              <a:t>O</a:t>
            </a:r>
            <a:r>
              <a:rPr lang="de-DE" sz="2000">
                <a:cs typeface="Arial"/>
              </a:rPr>
              <a:t>: Könnten Sie sich vorstellen, diese Art der Anzeige in Ihrem Studium zu nutzen?</a:t>
            </a:r>
          </a:p>
          <a:p>
            <a:pPr marL="355600" lvl="1" indent="0">
              <a:buNone/>
            </a:pPr>
            <a:r>
              <a:rPr lang="de-DE" sz="2000" b="1">
                <a:cs typeface="Arial"/>
              </a:rPr>
              <a:t>T</a:t>
            </a:r>
            <a:r>
              <a:rPr lang="de-DE" sz="2000">
                <a:cs typeface="Arial"/>
              </a:rPr>
              <a:t>: Haben Sie Datenschutzbedenken bei der Speicherung der Werte?</a:t>
            </a:r>
          </a:p>
          <a:p>
            <a:pPr marL="0" indent="0">
              <a:buNone/>
            </a:pPr>
            <a:endParaRPr lang="de-DE" sz="2650">
              <a:cs typeface="Arial"/>
            </a:endParaRPr>
          </a:p>
        </p:txBody>
      </p:sp>
      <p:sp>
        <p:nvSpPr>
          <p:cNvPr id="3" name="Datumsplatzhalter 2">
            <a:extLst>
              <a:ext uri="{FF2B5EF4-FFF2-40B4-BE49-F238E27FC236}">
                <a16:creationId xmlns:a16="http://schemas.microsoft.com/office/drawing/2014/main" id="{0266E473-AE35-E709-BB32-C5B6907D0ECE}"/>
              </a:ext>
            </a:extLst>
          </p:cNvPr>
          <p:cNvSpPr>
            <a:spLocks noGrp="1"/>
          </p:cNvSpPr>
          <p:nvPr>
            <p:ph type="dt" sz="half" idx="10"/>
          </p:nvPr>
        </p:nvSpPr>
        <p:spPr/>
        <p:txBody>
          <a:bodyPr/>
          <a:lstStyle/>
          <a:p>
            <a:fld id="{4FE6405A-1189-439E-98BF-D7E0A09EF83F}" type="datetime1">
              <a:rPr lang="en-US"/>
              <a:t>3/30/2025</a:t>
            </a:fld>
            <a:endParaRPr lang="de-DE"/>
          </a:p>
        </p:txBody>
      </p:sp>
      <p:sp>
        <p:nvSpPr>
          <p:cNvPr id="4" name="Foliennummernplatzhalter 3">
            <a:extLst>
              <a:ext uri="{FF2B5EF4-FFF2-40B4-BE49-F238E27FC236}">
                <a16:creationId xmlns:a16="http://schemas.microsoft.com/office/drawing/2014/main" id="{BDDDF5DC-527F-D963-BC45-60C93796D08F}"/>
              </a:ext>
            </a:extLst>
          </p:cNvPr>
          <p:cNvSpPr>
            <a:spLocks noGrp="1"/>
          </p:cNvSpPr>
          <p:nvPr>
            <p:ph type="sldNum" sz="quarter" idx="12"/>
          </p:nvPr>
        </p:nvSpPr>
        <p:spPr/>
        <p:txBody>
          <a:bodyPr/>
          <a:lstStyle/>
          <a:p>
            <a:fld id="{B0DDF588-5466-4B51-9B60-B0DF1BE7AB09}" type="slidenum">
              <a:rPr lang="de-DE" smtClean="0"/>
              <a:t>20</a:t>
            </a:fld>
            <a:endParaRPr lang="de-DE"/>
          </a:p>
        </p:txBody>
      </p:sp>
      <p:sp>
        <p:nvSpPr>
          <p:cNvPr id="5" name="Titel 4">
            <a:extLst>
              <a:ext uri="{FF2B5EF4-FFF2-40B4-BE49-F238E27FC236}">
                <a16:creationId xmlns:a16="http://schemas.microsoft.com/office/drawing/2014/main" id="{02A77326-069A-4F94-7093-017EF7321DBF}"/>
              </a:ext>
            </a:extLst>
          </p:cNvPr>
          <p:cNvSpPr>
            <a:spLocks noGrp="1"/>
          </p:cNvSpPr>
          <p:nvPr>
            <p:ph type="title"/>
          </p:nvPr>
        </p:nvSpPr>
        <p:spPr/>
        <p:txBody>
          <a:bodyPr/>
          <a:lstStyle/>
          <a:p>
            <a:r>
              <a:rPr lang="de-DE" sz="3150">
                <a:cs typeface="Arial"/>
              </a:rPr>
              <a:t>Evaluierung (5/7)</a:t>
            </a:r>
            <a:endParaRPr lang="de-DE"/>
          </a:p>
        </p:txBody>
      </p:sp>
      <p:sp>
        <p:nvSpPr>
          <p:cNvPr id="6" name="Arrow: Pentagon 5">
            <a:extLst>
              <a:ext uri="{FF2B5EF4-FFF2-40B4-BE49-F238E27FC236}">
                <a16:creationId xmlns:a16="http://schemas.microsoft.com/office/drawing/2014/main" id="{9FC3CBB0-E070-32BA-2341-D510CCD7472F}"/>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DF7B4A8B-C696-F791-9483-85B1F2880F68}"/>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2B1A6A39-9A4C-C8B7-7F1E-FA31A9F41FEC}"/>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3A7CCF79-4516-834F-7E9D-50D39F1FE7B4}"/>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087C5B85-21D6-56AD-F045-03356827C617}"/>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33CC42A1-1942-566E-1278-EAE67FCC505D}"/>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64959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51B47-32A0-7FC4-F92D-B01ED58E5D98}"/>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39F1B11B-E1F5-F3CE-34C0-A03446A8D591}"/>
              </a:ext>
            </a:extLst>
          </p:cNvPr>
          <p:cNvSpPr>
            <a:spLocks noGrp="1"/>
          </p:cNvSpPr>
          <p:nvPr>
            <p:ph idx="1"/>
          </p:nvPr>
        </p:nvSpPr>
        <p:spPr/>
        <p:txBody>
          <a:bodyPr vert="horz" lIns="0" tIns="0" rIns="0" bIns="0" rtlCol="0" anchor="t">
            <a:normAutofit/>
          </a:bodyPr>
          <a:lstStyle/>
          <a:p>
            <a:pPr marL="271145" indent="-271145"/>
            <a:r>
              <a:rPr lang="de-DE" sz="2650">
                <a:cs typeface="Arial"/>
              </a:rPr>
              <a:t> NASA TLX Test (Skala 0 - 20):</a:t>
            </a:r>
            <a:endParaRPr lang="de-DE">
              <a:cs typeface="Arial"/>
            </a:endParaRPr>
          </a:p>
          <a:p>
            <a:pPr marL="0" indent="0">
              <a:buNone/>
            </a:pPr>
            <a:r>
              <a:rPr lang="de-DE" sz="2400">
                <a:cs typeface="Arial" panose="020B0604020202020204"/>
              </a:rPr>
              <a:t> Subjektive Einschätzung der Belastung während der Online- Vorlesung</a:t>
            </a:r>
          </a:p>
          <a:p>
            <a:pPr marL="0" indent="0">
              <a:buNone/>
            </a:pPr>
            <a:endParaRPr lang="de-DE"/>
          </a:p>
          <a:p>
            <a:pPr marL="271145" indent="-271145"/>
            <a:r>
              <a:rPr lang="de-DE" sz="2650">
                <a:cs typeface="Arial" panose="020B0604020202020204"/>
              </a:rPr>
              <a:t>Ergebnis: </a:t>
            </a:r>
            <a:r>
              <a:rPr lang="de-DE" sz="2400">
                <a:solidFill>
                  <a:srgbClr val="001D35"/>
                </a:solidFill>
                <a:cs typeface="Arial" panose="020B0604020202020204"/>
              </a:rPr>
              <a:t>⌀ </a:t>
            </a:r>
            <a:r>
              <a:rPr lang="de-DE" sz="2700">
                <a:cs typeface="Arial" panose="020B0604020202020204"/>
              </a:rPr>
              <a:t>6,77 (ohne "</a:t>
            </a:r>
            <a:r>
              <a:rPr lang="de-DE" sz="2700" err="1">
                <a:cs typeface="Arial" panose="020B0604020202020204"/>
              </a:rPr>
              <a:t>physical</a:t>
            </a:r>
            <a:r>
              <a:rPr lang="de-DE" sz="2700">
                <a:cs typeface="Arial" panose="020B0604020202020204"/>
              </a:rPr>
              <a:t> </a:t>
            </a:r>
            <a:r>
              <a:rPr lang="de-DE" sz="2700" err="1">
                <a:cs typeface="Arial" panose="020B0604020202020204"/>
              </a:rPr>
              <a:t>demand</a:t>
            </a:r>
            <a:r>
              <a:rPr lang="de-DE" sz="2700">
                <a:cs typeface="Arial" panose="020B0604020202020204"/>
              </a:rPr>
              <a:t>" </a:t>
            </a:r>
            <a:r>
              <a:rPr lang="de-DE" sz="2400">
                <a:solidFill>
                  <a:srgbClr val="001D35"/>
                </a:solidFill>
                <a:cs typeface="Arial" panose="020B0604020202020204"/>
              </a:rPr>
              <a:t>⌀ </a:t>
            </a:r>
            <a:r>
              <a:rPr lang="de-DE" sz="2600">
                <a:solidFill>
                  <a:srgbClr val="001D35"/>
                </a:solidFill>
                <a:cs typeface="Arial" panose="020B0604020202020204"/>
              </a:rPr>
              <a:t>7,64</a:t>
            </a:r>
            <a:r>
              <a:rPr lang="de-DE" sz="2700">
                <a:cs typeface="Arial" panose="020B0604020202020204"/>
              </a:rPr>
              <a:t>)</a:t>
            </a:r>
          </a:p>
          <a:p>
            <a:pPr marL="271145" indent="-271145"/>
            <a:endParaRPr lang="de-DE"/>
          </a:p>
          <a:p>
            <a:pPr marL="271145" indent="-271145"/>
            <a:r>
              <a:rPr lang="de-DE" sz="2650">
                <a:cs typeface="Arial" panose="020B0604020202020204"/>
              </a:rPr>
              <a:t>SUS- Fragebogen:</a:t>
            </a:r>
          </a:p>
          <a:p>
            <a:pPr marL="0" indent="0">
              <a:buNone/>
            </a:pPr>
            <a:r>
              <a:rPr lang="de-DE" sz="2400">
                <a:cs typeface="Arial" panose="020B0604020202020204"/>
              </a:rPr>
              <a:t> Subjektive Einschätzung der Usability</a:t>
            </a:r>
          </a:p>
          <a:p>
            <a:pPr marL="271145" indent="-271145"/>
            <a:endParaRPr lang="de-DE" sz="2400">
              <a:cs typeface="Arial" panose="020B0604020202020204"/>
            </a:endParaRPr>
          </a:p>
          <a:p>
            <a:pPr marL="271145" indent="-271145"/>
            <a:r>
              <a:rPr lang="de-DE" sz="2600">
                <a:cs typeface="Arial" panose="020B0604020202020204"/>
              </a:rPr>
              <a:t>Ergebnis</a:t>
            </a:r>
            <a:r>
              <a:rPr lang="de-DE" sz="2400">
                <a:cs typeface="Arial" panose="020B0604020202020204"/>
              </a:rPr>
              <a:t>: </a:t>
            </a:r>
            <a:r>
              <a:rPr lang="de-DE" sz="2400">
                <a:solidFill>
                  <a:srgbClr val="001D35"/>
                </a:solidFill>
                <a:cs typeface="Arial" panose="020B0604020202020204"/>
              </a:rPr>
              <a:t>⌀ </a:t>
            </a:r>
            <a:r>
              <a:rPr lang="de-DE" sz="2700">
                <a:cs typeface="Arial" panose="020B0604020202020204"/>
              </a:rPr>
              <a:t>86% =&gt; gute bis exzellente Usability [15]</a:t>
            </a:r>
          </a:p>
          <a:p>
            <a:pPr marL="271145" indent="-271145"/>
            <a:endParaRPr lang="de-DE" sz="2400">
              <a:cs typeface="Arial" panose="020B0604020202020204"/>
            </a:endParaRPr>
          </a:p>
          <a:p>
            <a:pPr marL="271145" indent="-271145"/>
            <a:endParaRPr lang="de-DE" sz="2650">
              <a:cs typeface="Arial" panose="020B0604020202020204"/>
            </a:endParaRPr>
          </a:p>
          <a:p>
            <a:pPr marL="271145" indent="-271145"/>
            <a:endParaRPr lang="de-DE" sz="2650">
              <a:cs typeface="Arial" panose="020B0604020202020204"/>
            </a:endParaRPr>
          </a:p>
          <a:p>
            <a:pPr marL="271145" indent="-271145"/>
            <a:endParaRPr lang="de-DE" sz="2650">
              <a:cs typeface="Arial" panose="020B0604020202020204"/>
            </a:endParaRPr>
          </a:p>
          <a:p>
            <a:pPr marL="271145" indent="-271145"/>
            <a:endParaRPr lang="de-DE" sz="2650">
              <a:cs typeface="Arial" panose="020B0604020202020204"/>
            </a:endParaRPr>
          </a:p>
        </p:txBody>
      </p:sp>
      <p:sp>
        <p:nvSpPr>
          <p:cNvPr id="3" name="Datumsplatzhalter 2">
            <a:extLst>
              <a:ext uri="{FF2B5EF4-FFF2-40B4-BE49-F238E27FC236}">
                <a16:creationId xmlns:a16="http://schemas.microsoft.com/office/drawing/2014/main" id="{CEE8BA8C-904C-2BCD-166F-B77BEACFEF78}"/>
              </a:ext>
            </a:extLst>
          </p:cNvPr>
          <p:cNvSpPr>
            <a:spLocks noGrp="1"/>
          </p:cNvSpPr>
          <p:nvPr>
            <p:ph type="dt" sz="half" idx="10"/>
          </p:nvPr>
        </p:nvSpPr>
        <p:spPr/>
        <p:txBody>
          <a:bodyPr/>
          <a:lstStyle/>
          <a:p>
            <a:fld id="{B4A7D02C-312F-4E4E-82BD-43C49BAEB344}" type="datetime1">
              <a:t>30.03.2025</a:t>
            </a:fld>
            <a:endParaRPr lang="de-DE"/>
          </a:p>
        </p:txBody>
      </p:sp>
      <p:sp>
        <p:nvSpPr>
          <p:cNvPr id="4" name="Foliennummernplatzhalter 3">
            <a:extLst>
              <a:ext uri="{FF2B5EF4-FFF2-40B4-BE49-F238E27FC236}">
                <a16:creationId xmlns:a16="http://schemas.microsoft.com/office/drawing/2014/main" id="{0BE8BE9D-21CD-0E88-A084-935B5351556F}"/>
              </a:ext>
            </a:extLst>
          </p:cNvPr>
          <p:cNvSpPr>
            <a:spLocks noGrp="1"/>
          </p:cNvSpPr>
          <p:nvPr>
            <p:ph type="sldNum" sz="quarter" idx="12"/>
          </p:nvPr>
        </p:nvSpPr>
        <p:spPr/>
        <p:txBody>
          <a:bodyPr/>
          <a:lstStyle/>
          <a:p>
            <a:fld id="{B0DDF588-5466-4B51-9B60-B0DF1BE7AB09}" type="slidenum">
              <a:rPr lang="de-DE" smtClean="0"/>
              <a:t>21</a:t>
            </a:fld>
            <a:endParaRPr lang="de-DE"/>
          </a:p>
        </p:txBody>
      </p:sp>
      <p:sp>
        <p:nvSpPr>
          <p:cNvPr id="17" name="Titel 4">
            <a:extLst>
              <a:ext uri="{FF2B5EF4-FFF2-40B4-BE49-F238E27FC236}">
                <a16:creationId xmlns:a16="http://schemas.microsoft.com/office/drawing/2014/main" id="{174B4C0F-90D9-423D-DE0E-9884434CA996}"/>
              </a:ext>
            </a:extLst>
          </p:cNvPr>
          <p:cNvSpPr txBox="1">
            <a:spLocks/>
          </p:cNvSpPr>
          <p:nvPr/>
        </p:nvSpPr>
        <p:spPr>
          <a:xfrm>
            <a:off x="526071" y="392942"/>
            <a:ext cx="9158904" cy="767748"/>
          </a:xfrm>
          <a:prstGeom prst="rect">
            <a:avLst/>
          </a:prstGeom>
        </p:spPr>
        <p:txBody>
          <a:bodyPr vert="horz" lIns="0" tIns="0" rIns="0" bIns="0" rtlCol="0" anchor="b">
            <a:normAutofit/>
          </a:bodyPr>
          <a:lstStyle>
            <a:lvl1pPr algn="l" defTabSz="914347" rtl="0" eaLnBrk="1" latinLnBrk="0" hangingPunct="1">
              <a:lnSpc>
                <a:spcPct val="90000"/>
              </a:lnSpc>
              <a:spcBef>
                <a:spcPct val="0"/>
              </a:spcBef>
              <a:buNone/>
              <a:defRPr lang="en-US" sz="3199" b="1" kern="1200">
                <a:solidFill>
                  <a:schemeClr val="tx1"/>
                </a:solidFill>
                <a:latin typeface="+mj-lt"/>
                <a:ea typeface="+mj-ea"/>
                <a:cs typeface="Arial" panose="020B0604020202020204" pitchFamily="34" charset="0"/>
              </a:defRPr>
            </a:lvl1pPr>
          </a:lstStyle>
          <a:p>
            <a:r>
              <a:rPr lang="de-DE" sz="3150">
                <a:cs typeface="Arial"/>
              </a:rPr>
              <a:t>Evaluierung (6/7)</a:t>
            </a:r>
          </a:p>
        </p:txBody>
      </p:sp>
      <p:sp>
        <p:nvSpPr>
          <p:cNvPr id="19" name="Arrow: Pentagon 5">
            <a:extLst>
              <a:ext uri="{FF2B5EF4-FFF2-40B4-BE49-F238E27FC236}">
                <a16:creationId xmlns:a16="http://schemas.microsoft.com/office/drawing/2014/main" id="{E0EE9CF3-2109-0B81-3759-01EE4C93B1C1}"/>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hevron 6">
            <a:extLst>
              <a:ext uri="{FF2B5EF4-FFF2-40B4-BE49-F238E27FC236}">
                <a16:creationId xmlns:a16="http://schemas.microsoft.com/office/drawing/2014/main" id="{3C73A29A-10DB-E2F5-C9D5-9304976121FA}"/>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23" name="Arrow: Chevron 7">
            <a:extLst>
              <a:ext uri="{FF2B5EF4-FFF2-40B4-BE49-F238E27FC236}">
                <a16:creationId xmlns:a16="http://schemas.microsoft.com/office/drawing/2014/main" id="{3308DA9B-606F-E691-F5A7-56405E488CEC}"/>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25" name="Arrow: Chevron 8">
            <a:extLst>
              <a:ext uri="{FF2B5EF4-FFF2-40B4-BE49-F238E27FC236}">
                <a16:creationId xmlns:a16="http://schemas.microsoft.com/office/drawing/2014/main" id="{0F9D6659-ECE7-4EB4-C15E-161CC83BF0E1}"/>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27" name="Arrow: Chevron 9">
            <a:extLst>
              <a:ext uri="{FF2B5EF4-FFF2-40B4-BE49-F238E27FC236}">
                <a16:creationId xmlns:a16="http://schemas.microsoft.com/office/drawing/2014/main" id="{1C8E3998-1D40-7790-A67A-873B11E531CF}"/>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29" name="Arrow: Chevron 10">
            <a:extLst>
              <a:ext uri="{FF2B5EF4-FFF2-40B4-BE49-F238E27FC236}">
                <a16:creationId xmlns:a16="http://schemas.microsoft.com/office/drawing/2014/main" id="{4580143F-1A97-0AF9-AE22-8176B0A8B20E}"/>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3828789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16D82D-945B-9C71-33A4-435D8CED183C}"/>
              </a:ext>
            </a:extLst>
          </p:cNvPr>
          <p:cNvSpPr>
            <a:spLocks noGrp="1"/>
          </p:cNvSpPr>
          <p:nvPr>
            <p:ph idx="1"/>
          </p:nvPr>
        </p:nvSpPr>
        <p:spPr/>
        <p:txBody>
          <a:bodyPr vert="horz" lIns="0" tIns="0" rIns="0" bIns="0" rtlCol="0" anchor="t">
            <a:normAutofit/>
          </a:bodyPr>
          <a:lstStyle/>
          <a:p>
            <a:pPr marL="271145" indent="-271145"/>
            <a:r>
              <a:rPr lang="de-DE" sz="2700">
                <a:cs typeface="Arial"/>
              </a:rPr>
              <a:t>NASA TLX Score korreliert mit </a:t>
            </a:r>
            <a:endParaRPr lang="en-US"/>
          </a:p>
          <a:p>
            <a:pPr marL="0" indent="0">
              <a:buNone/>
            </a:pPr>
            <a:r>
              <a:rPr lang="de-DE" sz="2700">
                <a:cs typeface="Arial"/>
              </a:rPr>
              <a:t>durch-schnittlichem CL Score der </a:t>
            </a:r>
            <a:endParaRPr lang="de-DE">
              <a:cs typeface="Arial"/>
            </a:endParaRPr>
          </a:p>
          <a:p>
            <a:pPr marL="0" indent="0">
              <a:buNone/>
            </a:pPr>
            <a:r>
              <a:rPr lang="de-DE" sz="2700">
                <a:cs typeface="Arial"/>
              </a:rPr>
              <a:t>Probanden CL Score der Probanden</a:t>
            </a:r>
            <a:endParaRPr lang="de-DE" sz="2650">
              <a:cs typeface="Arial" panose="020B0604020202020204"/>
            </a:endParaRPr>
          </a:p>
          <a:p>
            <a:pPr marL="0" indent="0">
              <a:buNone/>
            </a:pPr>
            <a:r>
              <a:rPr lang="de-DE" sz="2700">
                <a:cs typeface="Arial"/>
              </a:rPr>
              <a:t>mit Korrelationskoeffizient r = 0,7</a:t>
            </a:r>
          </a:p>
          <a:p>
            <a:pPr marL="0" indent="0">
              <a:buNone/>
            </a:pPr>
            <a:endParaRPr lang="de-DE" sz="2700">
              <a:cs typeface="Arial"/>
            </a:endParaRPr>
          </a:p>
          <a:p>
            <a:pPr marL="0" indent="0">
              <a:buNone/>
            </a:pPr>
            <a:r>
              <a:rPr lang="de-DE" sz="2000">
                <a:cs typeface="Arial"/>
              </a:rPr>
              <a:t>Zu beachten: n = 5 und Ungenauigkeit der</a:t>
            </a:r>
          </a:p>
          <a:p>
            <a:pPr marL="0" indent="0">
              <a:buNone/>
            </a:pPr>
            <a:r>
              <a:rPr lang="de-DE" sz="2000">
                <a:cs typeface="Arial"/>
              </a:rPr>
              <a:t> Headset- Daten</a:t>
            </a:r>
          </a:p>
          <a:p>
            <a:pPr marL="0" indent="0">
              <a:buNone/>
            </a:pPr>
            <a:endParaRPr lang="de-DE" sz="2700">
              <a:cs typeface="Arial"/>
            </a:endParaRPr>
          </a:p>
          <a:p>
            <a:pPr marL="0" indent="0">
              <a:buNone/>
            </a:pPr>
            <a:endParaRPr lang="de-DE" sz="2700">
              <a:cs typeface="Arial"/>
            </a:endParaRPr>
          </a:p>
          <a:p>
            <a:pPr marL="271145" indent="-271145"/>
            <a:endParaRPr lang="de-DE" sz="2700">
              <a:cs typeface="Arial"/>
            </a:endParaRPr>
          </a:p>
        </p:txBody>
      </p:sp>
      <p:sp>
        <p:nvSpPr>
          <p:cNvPr id="3" name="Date Placeholder 2">
            <a:extLst>
              <a:ext uri="{FF2B5EF4-FFF2-40B4-BE49-F238E27FC236}">
                <a16:creationId xmlns:a16="http://schemas.microsoft.com/office/drawing/2014/main" id="{0631299B-3142-EC1C-71B5-C8D0019123F1}"/>
              </a:ext>
            </a:extLst>
          </p:cNvPr>
          <p:cNvSpPr>
            <a:spLocks noGrp="1"/>
          </p:cNvSpPr>
          <p:nvPr>
            <p:ph type="dt" sz="half" idx="10"/>
          </p:nvPr>
        </p:nvSpPr>
        <p:spPr/>
        <p:txBody>
          <a:bodyPr/>
          <a:lstStyle/>
          <a:p>
            <a:fld id="{7E813EE0-39DE-4B10-A9DF-97B6C06DD980}" type="datetime1">
              <a:rPr lang="de-DE"/>
              <a:t>30.03.2025</a:t>
            </a:fld>
            <a:endParaRPr lang="de-DE"/>
          </a:p>
        </p:txBody>
      </p:sp>
      <p:sp>
        <p:nvSpPr>
          <p:cNvPr id="4" name="Slide Number Placeholder 3">
            <a:extLst>
              <a:ext uri="{FF2B5EF4-FFF2-40B4-BE49-F238E27FC236}">
                <a16:creationId xmlns:a16="http://schemas.microsoft.com/office/drawing/2014/main" id="{9F06C01F-6B01-3463-F322-E5838AC0E56A}"/>
              </a:ext>
            </a:extLst>
          </p:cNvPr>
          <p:cNvSpPr>
            <a:spLocks noGrp="1"/>
          </p:cNvSpPr>
          <p:nvPr>
            <p:ph type="sldNum" sz="quarter" idx="12"/>
          </p:nvPr>
        </p:nvSpPr>
        <p:spPr/>
        <p:txBody>
          <a:bodyPr/>
          <a:lstStyle/>
          <a:p>
            <a:fld id="{B0DDF588-5466-4B51-9B60-B0DF1BE7AB09}" type="slidenum">
              <a:rPr lang="de-DE" smtClean="0"/>
              <a:t>22</a:t>
            </a:fld>
            <a:endParaRPr lang="de-DE"/>
          </a:p>
        </p:txBody>
      </p:sp>
      <p:sp>
        <p:nvSpPr>
          <p:cNvPr id="5" name="Title 4">
            <a:extLst>
              <a:ext uri="{FF2B5EF4-FFF2-40B4-BE49-F238E27FC236}">
                <a16:creationId xmlns:a16="http://schemas.microsoft.com/office/drawing/2014/main" id="{857E9792-BCDE-63DD-2BB4-46E35524FA29}"/>
              </a:ext>
            </a:extLst>
          </p:cNvPr>
          <p:cNvSpPr>
            <a:spLocks noGrp="1"/>
          </p:cNvSpPr>
          <p:nvPr>
            <p:ph type="title"/>
          </p:nvPr>
        </p:nvSpPr>
        <p:spPr/>
        <p:txBody>
          <a:bodyPr/>
          <a:lstStyle/>
          <a:p>
            <a:r>
              <a:rPr lang="de-DE" sz="3200">
                <a:cs typeface="Arial"/>
              </a:rPr>
              <a:t>Evaluierung (7/7)</a:t>
            </a:r>
            <a:endParaRPr lang="en-US">
              <a:cs typeface="Arial"/>
            </a:endParaRPr>
          </a:p>
        </p:txBody>
      </p:sp>
      <p:pic>
        <p:nvPicPr>
          <p:cNvPr id="6" name="Picture 5" descr="A graph with blue dots&#10;&#10;AI-generated content may be incorrect.">
            <a:extLst>
              <a:ext uri="{FF2B5EF4-FFF2-40B4-BE49-F238E27FC236}">
                <a16:creationId xmlns:a16="http://schemas.microsoft.com/office/drawing/2014/main" id="{252CCD42-9D44-95D1-5927-CC5A7806741D}"/>
              </a:ext>
            </a:extLst>
          </p:cNvPr>
          <p:cNvPicPr>
            <a:picLocks noChangeAspect="1"/>
          </p:cNvPicPr>
          <p:nvPr/>
        </p:nvPicPr>
        <p:blipFill>
          <a:blip r:embed="rId4"/>
          <a:stretch>
            <a:fillRect/>
          </a:stretch>
        </p:blipFill>
        <p:spPr>
          <a:xfrm>
            <a:off x="6096749" y="1353728"/>
            <a:ext cx="5717783" cy="4141983"/>
          </a:xfrm>
          <a:prstGeom prst="rect">
            <a:avLst/>
          </a:prstGeom>
        </p:spPr>
      </p:pic>
      <p:sp>
        <p:nvSpPr>
          <p:cNvPr id="7" name="Arrow: Pentagon 6">
            <a:extLst>
              <a:ext uri="{FF2B5EF4-FFF2-40B4-BE49-F238E27FC236}">
                <a16:creationId xmlns:a16="http://schemas.microsoft.com/office/drawing/2014/main" id="{F0F550AC-0D11-BC2F-B666-53D8420A8DA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CF311A35-2F65-24BB-436B-E94A123C6565}"/>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9" name="Arrow: Chevron 8">
            <a:extLst>
              <a:ext uri="{FF2B5EF4-FFF2-40B4-BE49-F238E27FC236}">
                <a16:creationId xmlns:a16="http://schemas.microsoft.com/office/drawing/2014/main" id="{646189C0-816F-BE6B-8BD2-41AE9FDDAE3C}"/>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2B658C53-2A9B-497E-83CC-C52914DE03B4}"/>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1" name="Arrow: Chevron 10">
            <a:extLst>
              <a:ext uri="{FF2B5EF4-FFF2-40B4-BE49-F238E27FC236}">
                <a16:creationId xmlns:a16="http://schemas.microsoft.com/office/drawing/2014/main" id="{3B2692C8-00D3-BB06-5A13-8BAADCA46E58}"/>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2" name="Arrow: Chevron 11">
            <a:extLst>
              <a:ext uri="{FF2B5EF4-FFF2-40B4-BE49-F238E27FC236}">
                <a16:creationId xmlns:a16="http://schemas.microsoft.com/office/drawing/2014/main" id="{25352164-A54D-B4F9-AC34-7172DC78E99A}"/>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1248108728"/>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AC40F-7C45-1801-52D3-9336A498BAA2}"/>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0491846E-AED2-AEC2-D689-9431EFC212FF}"/>
              </a:ext>
            </a:extLst>
          </p:cNvPr>
          <p:cNvSpPr>
            <a:spLocks noGrp="1"/>
          </p:cNvSpPr>
          <p:nvPr>
            <p:ph type="dt" sz="half" idx="10"/>
          </p:nvPr>
        </p:nvSpPr>
        <p:spPr/>
        <p:txBody>
          <a:bodyPr/>
          <a:lstStyle/>
          <a:p>
            <a:fld id="{933050EF-C0AE-4208-9B82-810708B3C91E}" type="datetime1">
              <a:rPr lang="de-DE" smtClean="0"/>
              <a:t>30.03.2025</a:t>
            </a:fld>
            <a:endParaRPr lang="de-DE"/>
          </a:p>
        </p:txBody>
      </p:sp>
      <p:sp>
        <p:nvSpPr>
          <p:cNvPr id="4" name="Foliennummernplatzhalter 3">
            <a:extLst>
              <a:ext uri="{FF2B5EF4-FFF2-40B4-BE49-F238E27FC236}">
                <a16:creationId xmlns:a16="http://schemas.microsoft.com/office/drawing/2014/main" id="{A532E1A7-E30E-0EDC-5811-A3A5510C9CDD}"/>
              </a:ext>
            </a:extLst>
          </p:cNvPr>
          <p:cNvSpPr>
            <a:spLocks noGrp="1"/>
          </p:cNvSpPr>
          <p:nvPr>
            <p:ph type="sldNum" sz="quarter" idx="12"/>
          </p:nvPr>
        </p:nvSpPr>
        <p:spPr/>
        <p:txBody>
          <a:bodyPr/>
          <a:lstStyle/>
          <a:p>
            <a:fld id="{B0DDF588-5466-4B51-9B60-B0DF1BE7AB09}" type="slidenum">
              <a:rPr lang="de-DE" smtClean="0"/>
              <a:t>23</a:t>
            </a:fld>
            <a:endParaRPr lang="de-DE"/>
          </a:p>
        </p:txBody>
      </p:sp>
      <p:sp>
        <p:nvSpPr>
          <p:cNvPr id="5" name="Titel 4">
            <a:extLst>
              <a:ext uri="{FF2B5EF4-FFF2-40B4-BE49-F238E27FC236}">
                <a16:creationId xmlns:a16="http://schemas.microsoft.com/office/drawing/2014/main" id="{F3563A73-1B31-8BAB-0DEF-9B684C7DFF43}"/>
              </a:ext>
            </a:extLst>
          </p:cNvPr>
          <p:cNvSpPr>
            <a:spLocks noGrp="1"/>
          </p:cNvSpPr>
          <p:nvPr>
            <p:ph type="title"/>
          </p:nvPr>
        </p:nvSpPr>
        <p:spPr/>
        <p:txBody>
          <a:bodyPr>
            <a:normAutofit/>
          </a:bodyPr>
          <a:lstStyle/>
          <a:p>
            <a:r>
              <a:rPr lang="de-DE"/>
              <a:t>SWOT Analyse</a:t>
            </a:r>
          </a:p>
        </p:txBody>
      </p:sp>
      <p:sp>
        <p:nvSpPr>
          <p:cNvPr id="2" name="Textfeld 1">
            <a:extLst>
              <a:ext uri="{FF2B5EF4-FFF2-40B4-BE49-F238E27FC236}">
                <a16:creationId xmlns:a16="http://schemas.microsoft.com/office/drawing/2014/main" id="{43CB67A3-89E5-B1B6-AD21-4E830339503B}"/>
              </a:ext>
            </a:extLst>
          </p:cNvPr>
          <p:cNvSpPr txBox="1"/>
          <p:nvPr/>
        </p:nvSpPr>
        <p:spPr>
          <a:xfrm>
            <a:off x="528000" y="1412111"/>
            <a:ext cx="11125200" cy="923330"/>
          </a:xfrm>
          <a:prstGeom prst="rect">
            <a:avLst/>
          </a:prstGeom>
          <a:noFill/>
        </p:spPr>
        <p:txBody>
          <a:bodyPr wrap="square" rtlCol="0">
            <a:spAutoFit/>
          </a:bodyPr>
          <a:lstStyle/>
          <a:p>
            <a:r>
              <a:rPr lang="de-DE"/>
              <a:t>Die SWOT Analyse dient der Bestimmung der Position (Stärken, Schwächen, etc.) und zur Strategieentwicklung eines Unternehmens (z.B. Welche Stärken man nutzen kann um eine Schwäche zu reduzieren)</a:t>
            </a:r>
          </a:p>
        </p:txBody>
      </p:sp>
      <p:graphicFrame>
        <p:nvGraphicFramePr>
          <p:cNvPr id="9" name="Inhaltsplatzhalter 8">
            <a:extLst>
              <a:ext uri="{FF2B5EF4-FFF2-40B4-BE49-F238E27FC236}">
                <a16:creationId xmlns:a16="http://schemas.microsoft.com/office/drawing/2014/main" id="{B6A5E3CE-D2A3-7B08-5507-8FF6ED3CF610}"/>
              </a:ext>
            </a:extLst>
          </p:cNvPr>
          <p:cNvGraphicFramePr>
            <a:graphicFrameLocks noGrp="1"/>
          </p:cNvGraphicFramePr>
          <p:nvPr>
            <p:ph idx="1"/>
            <p:extLst>
              <p:ext uri="{D42A27DB-BD31-4B8C-83A1-F6EECF244321}">
                <p14:modId xmlns:p14="http://schemas.microsoft.com/office/powerpoint/2010/main" val="252537479"/>
              </p:ext>
            </p:extLst>
          </p:nvPr>
        </p:nvGraphicFramePr>
        <p:xfrm>
          <a:off x="528000" y="2307934"/>
          <a:ext cx="11125200" cy="2930017"/>
        </p:xfrm>
        <a:graphic>
          <a:graphicData uri="http://schemas.openxmlformats.org/drawingml/2006/table">
            <a:tbl>
              <a:tblPr firstRow="1" bandRow="1">
                <a:tableStyleId>{5C22544A-7EE6-4342-B048-85BDC9FD1C3A}</a:tableStyleId>
              </a:tblPr>
              <a:tblGrid>
                <a:gridCol w="2781300">
                  <a:extLst>
                    <a:ext uri="{9D8B030D-6E8A-4147-A177-3AD203B41FA5}">
                      <a16:colId xmlns:a16="http://schemas.microsoft.com/office/drawing/2014/main" val="473253628"/>
                    </a:ext>
                  </a:extLst>
                </a:gridCol>
                <a:gridCol w="2781300">
                  <a:extLst>
                    <a:ext uri="{9D8B030D-6E8A-4147-A177-3AD203B41FA5}">
                      <a16:colId xmlns:a16="http://schemas.microsoft.com/office/drawing/2014/main" val="4131167944"/>
                    </a:ext>
                  </a:extLst>
                </a:gridCol>
                <a:gridCol w="2781300">
                  <a:extLst>
                    <a:ext uri="{9D8B030D-6E8A-4147-A177-3AD203B41FA5}">
                      <a16:colId xmlns:a16="http://schemas.microsoft.com/office/drawing/2014/main" val="4107031420"/>
                    </a:ext>
                  </a:extLst>
                </a:gridCol>
                <a:gridCol w="2781300">
                  <a:extLst>
                    <a:ext uri="{9D8B030D-6E8A-4147-A177-3AD203B41FA5}">
                      <a16:colId xmlns:a16="http://schemas.microsoft.com/office/drawing/2014/main" val="738915989"/>
                    </a:ext>
                  </a:extLst>
                </a:gridCol>
              </a:tblGrid>
              <a:tr h="370840">
                <a:tc>
                  <a:txBody>
                    <a:bodyPr/>
                    <a:lstStyle/>
                    <a:p>
                      <a:r>
                        <a:rPr lang="de-DE"/>
                        <a:t>Stärken</a:t>
                      </a:r>
                    </a:p>
                  </a:txBody>
                  <a:tcPr/>
                </a:tc>
                <a:tc>
                  <a:txBody>
                    <a:bodyPr/>
                    <a:lstStyle/>
                    <a:p>
                      <a:r>
                        <a:rPr lang="de-DE"/>
                        <a:t>Schwächen</a:t>
                      </a:r>
                    </a:p>
                  </a:txBody>
                  <a:tcPr/>
                </a:tc>
                <a:tc>
                  <a:txBody>
                    <a:bodyPr/>
                    <a:lstStyle/>
                    <a:p>
                      <a:r>
                        <a:rPr lang="de-DE"/>
                        <a:t>Chancen</a:t>
                      </a:r>
                    </a:p>
                  </a:txBody>
                  <a:tcPr/>
                </a:tc>
                <a:tc>
                  <a:txBody>
                    <a:bodyPr/>
                    <a:lstStyle/>
                    <a:p>
                      <a:r>
                        <a:rPr lang="de-DE"/>
                        <a:t>Risiken</a:t>
                      </a:r>
                    </a:p>
                  </a:txBody>
                  <a:tcPr/>
                </a:tc>
                <a:extLst>
                  <a:ext uri="{0D108BD9-81ED-4DB2-BD59-A6C34878D82A}">
                    <a16:rowId xmlns:a16="http://schemas.microsoft.com/office/drawing/2014/main" val="3548417720"/>
                  </a:ext>
                </a:extLst>
              </a:tr>
              <a:tr h="370840">
                <a:tc>
                  <a:txBody>
                    <a:bodyPr/>
                    <a:lstStyle/>
                    <a:p>
                      <a:pPr marL="285750" indent="-285750">
                        <a:buFontTx/>
                        <a:buChar char="-"/>
                      </a:pPr>
                      <a:r>
                        <a:rPr lang="de-DE"/>
                        <a:t>intuitiv (4/5)</a:t>
                      </a:r>
                    </a:p>
                    <a:p>
                      <a:pPr marL="285750" indent="-285750">
                        <a:buFontTx/>
                        <a:buChar char="-"/>
                      </a:pPr>
                      <a:r>
                        <a:rPr lang="de-DE"/>
                        <a:t>Retroperspektive hilfreich(4/5)</a:t>
                      </a:r>
                    </a:p>
                    <a:p>
                      <a:pPr marL="285750" marR="0" lvl="0" indent="-285750" algn="l" defTabSz="914347" rtl="0" eaLnBrk="1" fontAlgn="auto" latinLnBrk="0" hangingPunct="1">
                        <a:lnSpc>
                          <a:spcPct val="100000"/>
                        </a:lnSpc>
                        <a:spcBef>
                          <a:spcPts val="0"/>
                        </a:spcBef>
                        <a:spcAft>
                          <a:spcPts val="0"/>
                        </a:spcAft>
                        <a:buClrTx/>
                        <a:buSzTx/>
                        <a:buFontTx/>
                        <a:buChar char="-"/>
                        <a:tabLst/>
                        <a:defRPr/>
                      </a:pPr>
                      <a:r>
                        <a:rPr lang="de-DE"/>
                        <a:t>Größtenteils akkurate Daten (5/5)</a:t>
                      </a:r>
                    </a:p>
                    <a:p>
                      <a:pPr marL="285750" marR="0" lvl="0" indent="-285750" algn="l" defTabSz="914347" rtl="0" eaLnBrk="1" fontAlgn="auto" latinLnBrk="0" hangingPunct="1">
                        <a:lnSpc>
                          <a:spcPct val="100000"/>
                        </a:lnSpc>
                        <a:spcBef>
                          <a:spcPts val="0"/>
                        </a:spcBef>
                        <a:spcAft>
                          <a:spcPts val="0"/>
                        </a:spcAft>
                        <a:buClrTx/>
                        <a:buSzTx/>
                        <a:buFontTx/>
                        <a:buChar char="-"/>
                        <a:tabLst/>
                        <a:defRPr/>
                      </a:pPr>
                      <a:r>
                        <a:rPr lang="de-DE"/>
                        <a:t>Keine Datenschutzbedenke, da lokal verarbeitet (5/5)</a:t>
                      </a:r>
                    </a:p>
                  </a:txBody>
                  <a:tcPr/>
                </a:tc>
                <a:tc>
                  <a:txBody>
                    <a:bodyPr/>
                    <a:lstStyle/>
                    <a:p>
                      <a:pPr marL="285750" indent="-285750">
                        <a:buFontTx/>
                        <a:buChar char="-"/>
                      </a:pPr>
                      <a:r>
                        <a:rPr lang="de-DE"/>
                        <a:t>Mehr Stress (3/5)</a:t>
                      </a:r>
                    </a:p>
                    <a:p>
                      <a:pPr marL="285750" indent="-285750">
                        <a:buFontTx/>
                        <a:buChar char="-"/>
                      </a:pPr>
                      <a:r>
                        <a:rPr lang="de-DE"/>
                        <a:t>kein großer Vorteil (1/5)</a:t>
                      </a:r>
                    </a:p>
                    <a:p>
                      <a:pPr marL="285750" marR="0" lvl="0" indent="-285750" algn="l" defTabSz="914347" rtl="0" eaLnBrk="1" fontAlgn="auto" latinLnBrk="0" hangingPunct="1">
                        <a:lnSpc>
                          <a:spcPct val="100000"/>
                        </a:lnSpc>
                        <a:spcBef>
                          <a:spcPts val="0"/>
                        </a:spcBef>
                        <a:spcAft>
                          <a:spcPts val="0"/>
                        </a:spcAft>
                        <a:buClrTx/>
                        <a:buSzTx/>
                        <a:buFontTx/>
                        <a:buChar char="-"/>
                        <a:tabLst/>
                        <a:defRPr/>
                      </a:pPr>
                      <a:r>
                        <a:rPr lang="de-DE"/>
                        <a:t>falsche/irreführende Daten(3/5)</a:t>
                      </a:r>
                    </a:p>
                    <a:p>
                      <a:pPr marL="285750" marR="0" lvl="0" indent="-285750" algn="l" defTabSz="914347" rtl="0" eaLnBrk="1" fontAlgn="auto" latinLnBrk="0" hangingPunct="1">
                        <a:lnSpc>
                          <a:spcPct val="100000"/>
                        </a:lnSpc>
                        <a:spcBef>
                          <a:spcPts val="0"/>
                        </a:spcBef>
                        <a:spcAft>
                          <a:spcPts val="0"/>
                        </a:spcAft>
                        <a:buClrTx/>
                        <a:buSzTx/>
                        <a:buFontTx/>
                        <a:buChar char="-"/>
                        <a:tabLst/>
                        <a:defRPr/>
                      </a:pPr>
                      <a:r>
                        <a:rPr lang="de-DE"/>
                        <a:t>Schwer verständliche Feature (Think </a:t>
                      </a:r>
                      <a:r>
                        <a:rPr lang="de-DE" err="1"/>
                        <a:t>Aloud</a:t>
                      </a:r>
                      <a:r>
                        <a:rPr lang="de-DE"/>
                        <a:t>)</a:t>
                      </a:r>
                    </a:p>
                  </a:txBody>
                  <a:tcPr/>
                </a:tc>
                <a:tc>
                  <a:txBody>
                    <a:bodyPr/>
                    <a:lstStyle/>
                    <a:p>
                      <a:pPr marL="285750" marR="0" lvl="0" indent="-285750" algn="l" defTabSz="914347" rtl="0" eaLnBrk="1" fontAlgn="auto" latinLnBrk="0" hangingPunct="1">
                        <a:lnSpc>
                          <a:spcPct val="100000"/>
                        </a:lnSpc>
                        <a:spcBef>
                          <a:spcPts val="0"/>
                        </a:spcBef>
                        <a:spcAft>
                          <a:spcPts val="0"/>
                        </a:spcAft>
                        <a:buClrTx/>
                        <a:buSzTx/>
                        <a:buFontTx/>
                        <a:buChar char="-"/>
                        <a:tabLst/>
                        <a:defRPr/>
                      </a:pPr>
                      <a:r>
                        <a:rPr lang="de-DE"/>
                        <a:t>Für normales lernen nutzen(2/5)</a:t>
                      </a:r>
                    </a:p>
                  </a:txBody>
                  <a:tcPr/>
                </a:tc>
                <a:tc>
                  <a:txBody>
                    <a:bodyPr/>
                    <a:lstStyle/>
                    <a:p>
                      <a:pPr marL="285750" indent="-285750">
                        <a:buFontTx/>
                        <a:buChar char="-"/>
                      </a:pPr>
                      <a:r>
                        <a:rPr lang="de-DE"/>
                        <a:t>Datenschutzbedenken</a:t>
                      </a:r>
                    </a:p>
                    <a:p>
                      <a:pPr marL="285750" indent="-285750">
                        <a:buFontTx/>
                        <a:buChar char="-"/>
                      </a:pPr>
                      <a:r>
                        <a:rPr lang="de-DE"/>
                        <a:t>Verständnisprobleme (Think </a:t>
                      </a:r>
                      <a:r>
                        <a:rPr lang="de-DE" err="1"/>
                        <a:t>Aloud</a:t>
                      </a:r>
                      <a:r>
                        <a:rPr lang="de-DE"/>
                        <a:t>)</a:t>
                      </a:r>
                    </a:p>
                  </a:txBody>
                  <a:tcPr/>
                </a:tc>
                <a:extLst>
                  <a:ext uri="{0D108BD9-81ED-4DB2-BD59-A6C34878D82A}">
                    <a16:rowId xmlns:a16="http://schemas.microsoft.com/office/drawing/2014/main" val="1957067511"/>
                  </a:ext>
                </a:extLst>
              </a:tr>
            </a:tbl>
          </a:graphicData>
        </a:graphic>
      </p:graphicFrame>
      <p:sp>
        <p:nvSpPr>
          <p:cNvPr id="6" name="Arrow: Pentagon 5">
            <a:extLst>
              <a:ext uri="{FF2B5EF4-FFF2-40B4-BE49-F238E27FC236}">
                <a16:creationId xmlns:a16="http://schemas.microsoft.com/office/drawing/2014/main" id="{7A97C72C-A628-DCAD-7735-7453A6227F67}"/>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88C4534C-A70E-89E6-EA78-6F3E60967636}"/>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AB4AD852-BAA8-A352-2C51-EBDF2A229AB9}"/>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70352F14-05AA-DDA6-2B01-C4F2F671B2B6}"/>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1" name="Arrow: Chevron 10">
            <a:extLst>
              <a:ext uri="{FF2B5EF4-FFF2-40B4-BE49-F238E27FC236}">
                <a16:creationId xmlns:a16="http://schemas.microsoft.com/office/drawing/2014/main" id="{35CA613D-8519-9253-3DA7-EB8DF16B7222}"/>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2" name="Arrow: Chevron 11">
            <a:extLst>
              <a:ext uri="{FF2B5EF4-FFF2-40B4-BE49-F238E27FC236}">
                <a16:creationId xmlns:a16="http://schemas.microsoft.com/office/drawing/2014/main" id="{E90682B6-7BF6-6A97-33A8-99D753E15AC8}"/>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258772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00BDF-576C-0D37-EC69-4A1502E36FA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3935C666-0262-E56E-BB1B-6EE911E5A040}"/>
              </a:ext>
            </a:extLst>
          </p:cNvPr>
          <p:cNvSpPr>
            <a:spLocks noGrp="1"/>
          </p:cNvSpPr>
          <p:nvPr>
            <p:ph idx="1"/>
          </p:nvPr>
        </p:nvSpPr>
        <p:spPr/>
        <p:txBody>
          <a:bodyPr vert="horz" lIns="0" tIns="0" rIns="0" bIns="0" rtlCol="0" anchor="t">
            <a:normAutofit/>
          </a:bodyPr>
          <a:lstStyle/>
          <a:p>
            <a:pPr marL="271145" indent="-271145">
              <a:buFont typeface="Courier New"/>
              <a:buChar char="•"/>
            </a:pPr>
            <a:endParaRPr lang="de-DE" sz="2650">
              <a:highlight>
                <a:srgbClr val="00FF00"/>
              </a:highlight>
              <a:cs typeface="Arial"/>
            </a:endParaRPr>
          </a:p>
          <a:p>
            <a:pPr marL="0" indent="0">
              <a:buNone/>
            </a:pPr>
            <a:endParaRPr lang="de-DE" sz="2650">
              <a:highlight>
                <a:srgbClr val="FF0000"/>
              </a:highlight>
              <a:cs typeface="Arial"/>
            </a:endParaRPr>
          </a:p>
          <a:p>
            <a:pPr marL="271145" indent="-271145"/>
            <a:endParaRPr lang="de-DE" sz="2650">
              <a:cs typeface="Arial"/>
            </a:endParaRPr>
          </a:p>
          <a:p>
            <a:pPr marL="271145" indent="-271145"/>
            <a:endParaRPr lang="de-DE">
              <a:cs typeface="Arial" panose="020B0604020202020204"/>
            </a:endParaRPr>
          </a:p>
        </p:txBody>
      </p:sp>
      <p:sp>
        <p:nvSpPr>
          <p:cNvPr id="3" name="Datumsplatzhalter 2">
            <a:extLst>
              <a:ext uri="{FF2B5EF4-FFF2-40B4-BE49-F238E27FC236}">
                <a16:creationId xmlns:a16="http://schemas.microsoft.com/office/drawing/2014/main" id="{AB61FF26-E61C-320F-BF0D-401A55DB26A2}"/>
              </a:ext>
            </a:extLst>
          </p:cNvPr>
          <p:cNvSpPr>
            <a:spLocks noGrp="1"/>
          </p:cNvSpPr>
          <p:nvPr>
            <p:ph type="dt" sz="half" idx="10"/>
          </p:nvPr>
        </p:nvSpPr>
        <p:spPr/>
        <p:txBody>
          <a:bodyPr/>
          <a:lstStyle/>
          <a:p>
            <a:fld id="{03D9A697-48D8-4759-A87B-761579C1F6DE}" type="datetime1">
              <a:rPr lang="de-DE" smtClean="0"/>
              <a:t>30.03.2025</a:t>
            </a:fld>
            <a:endParaRPr lang="de-DE"/>
          </a:p>
        </p:txBody>
      </p:sp>
      <p:sp>
        <p:nvSpPr>
          <p:cNvPr id="4" name="Foliennummernplatzhalter 3">
            <a:extLst>
              <a:ext uri="{FF2B5EF4-FFF2-40B4-BE49-F238E27FC236}">
                <a16:creationId xmlns:a16="http://schemas.microsoft.com/office/drawing/2014/main" id="{DCD646DA-DF7A-5947-B176-71FFE6276026}"/>
              </a:ext>
            </a:extLst>
          </p:cNvPr>
          <p:cNvSpPr>
            <a:spLocks noGrp="1"/>
          </p:cNvSpPr>
          <p:nvPr>
            <p:ph type="sldNum" sz="quarter" idx="12"/>
          </p:nvPr>
        </p:nvSpPr>
        <p:spPr/>
        <p:txBody>
          <a:bodyPr/>
          <a:lstStyle/>
          <a:p>
            <a:fld id="{B0DDF588-5466-4B51-9B60-B0DF1BE7AB09}" type="slidenum">
              <a:rPr lang="de-DE" smtClean="0"/>
              <a:t>24</a:t>
            </a:fld>
            <a:endParaRPr lang="de-DE"/>
          </a:p>
        </p:txBody>
      </p:sp>
      <p:sp>
        <p:nvSpPr>
          <p:cNvPr id="5" name="Titel 4">
            <a:extLst>
              <a:ext uri="{FF2B5EF4-FFF2-40B4-BE49-F238E27FC236}">
                <a16:creationId xmlns:a16="http://schemas.microsoft.com/office/drawing/2014/main" id="{A0B9A85D-4845-20E7-C741-5A6CAFCA8D66}"/>
              </a:ext>
            </a:extLst>
          </p:cNvPr>
          <p:cNvSpPr>
            <a:spLocks noGrp="1"/>
          </p:cNvSpPr>
          <p:nvPr>
            <p:ph type="title"/>
          </p:nvPr>
        </p:nvSpPr>
        <p:spPr/>
        <p:txBody>
          <a:bodyPr/>
          <a:lstStyle/>
          <a:p>
            <a:r>
              <a:rPr lang="de-DE"/>
              <a:t>SWOT Analyse Strategien</a:t>
            </a:r>
          </a:p>
        </p:txBody>
      </p:sp>
      <p:sp>
        <p:nvSpPr>
          <p:cNvPr id="6" name="Arrow: Pentagon 5">
            <a:extLst>
              <a:ext uri="{FF2B5EF4-FFF2-40B4-BE49-F238E27FC236}">
                <a16:creationId xmlns:a16="http://schemas.microsoft.com/office/drawing/2014/main" id="{990E9902-4FA1-4130-3499-A2EA3156B569}"/>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67A7F41C-CEC4-A04D-CE28-8D5ADF96CD45}"/>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4532C9D2-F363-3BBA-A6B1-EBB50EEAD9B2}"/>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704F3092-008E-CCBD-D0CD-1BAC1AB58F13}"/>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C974F5AB-8CD3-3FA3-A3F3-61E6D90C4342}"/>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DBCFFAED-65CA-F5A2-56CA-911C5E493A43}"/>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aphicFrame>
        <p:nvGraphicFramePr>
          <p:cNvPr id="12" name="Tabelle 11">
            <a:extLst>
              <a:ext uri="{FF2B5EF4-FFF2-40B4-BE49-F238E27FC236}">
                <a16:creationId xmlns:a16="http://schemas.microsoft.com/office/drawing/2014/main" id="{F57C268A-0FB9-F06F-A1AA-4FB00B18439D}"/>
              </a:ext>
            </a:extLst>
          </p:cNvPr>
          <p:cNvGraphicFramePr>
            <a:graphicFrameLocks noGrp="1"/>
          </p:cNvGraphicFramePr>
          <p:nvPr>
            <p:extLst>
              <p:ext uri="{D42A27DB-BD31-4B8C-83A1-F6EECF244321}">
                <p14:modId xmlns:p14="http://schemas.microsoft.com/office/powerpoint/2010/main" val="3716566193"/>
              </p:ext>
            </p:extLst>
          </p:nvPr>
        </p:nvGraphicFramePr>
        <p:xfrm>
          <a:off x="759246" y="1655300"/>
          <a:ext cx="10467555" cy="3022600"/>
        </p:xfrm>
        <a:graphic>
          <a:graphicData uri="http://schemas.openxmlformats.org/drawingml/2006/table">
            <a:tbl>
              <a:tblPr firstRow="1" bandRow="1">
                <a:tableStyleId>{5C22544A-7EE6-4342-B048-85BDC9FD1C3A}</a:tableStyleId>
              </a:tblPr>
              <a:tblGrid>
                <a:gridCol w="1394674">
                  <a:extLst>
                    <a:ext uri="{9D8B030D-6E8A-4147-A177-3AD203B41FA5}">
                      <a16:colId xmlns:a16="http://schemas.microsoft.com/office/drawing/2014/main" val="99085807"/>
                    </a:ext>
                  </a:extLst>
                </a:gridCol>
                <a:gridCol w="4297680">
                  <a:extLst>
                    <a:ext uri="{9D8B030D-6E8A-4147-A177-3AD203B41FA5}">
                      <a16:colId xmlns:a16="http://schemas.microsoft.com/office/drawing/2014/main" val="1952094493"/>
                    </a:ext>
                  </a:extLst>
                </a:gridCol>
                <a:gridCol w="4775201">
                  <a:extLst>
                    <a:ext uri="{9D8B030D-6E8A-4147-A177-3AD203B41FA5}">
                      <a16:colId xmlns:a16="http://schemas.microsoft.com/office/drawing/2014/main" val="706946393"/>
                    </a:ext>
                  </a:extLst>
                </a:gridCol>
              </a:tblGrid>
              <a:tr h="370840">
                <a:tc>
                  <a:txBody>
                    <a:bodyPr/>
                    <a:lstStyle/>
                    <a:p>
                      <a:endParaRPr lang="de-DE"/>
                    </a:p>
                  </a:txBody>
                  <a:tcPr/>
                </a:tc>
                <a:tc>
                  <a:txBody>
                    <a:bodyPr/>
                    <a:lstStyle/>
                    <a:p>
                      <a:r>
                        <a:rPr lang="de-DE"/>
                        <a:t>Stärken</a:t>
                      </a:r>
                    </a:p>
                  </a:txBody>
                  <a:tcPr/>
                </a:tc>
                <a:tc>
                  <a:txBody>
                    <a:bodyPr/>
                    <a:lstStyle/>
                    <a:p>
                      <a:r>
                        <a:rPr lang="de-DE"/>
                        <a:t>Schwächen</a:t>
                      </a:r>
                    </a:p>
                  </a:txBody>
                  <a:tcPr/>
                </a:tc>
                <a:extLst>
                  <a:ext uri="{0D108BD9-81ED-4DB2-BD59-A6C34878D82A}">
                    <a16:rowId xmlns:a16="http://schemas.microsoft.com/office/drawing/2014/main" val="1248848060"/>
                  </a:ext>
                </a:extLst>
              </a:tr>
              <a:tr h="370840">
                <a:tc>
                  <a:txBody>
                    <a:bodyPr/>
                    <a:lstStyle/>
                    <a:p>
                      <a:r>
                        <a:rPr lang="de-DE"/>
                        <a:t>Chancen</a:t>
                      </a:r>
                    </a:p>
                  </a:txBody>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1800"/>
                        <a:t>Wir nutzen die Stärken, dass es intuitiv ist und die Retroperspektive hilfreich ist, um die Chance zu ergreifen, dass die Anwendung auch für das normale lernen und/oder für Arbeit verwendet werden kann</a:t>
                      </a:r>
                      <a:endParaRPr lang="de-DE" sz="1800">
                        <a:cs typeface="Arial"/>
                      </a:endParaRPr>
                    </a:p>
                  </a:txBody>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1800"/>
                        <a:t>Schwäche wie schlechte Daten reduzieren durch andere Messgeräte, um Chancen zu nutzen, wie Markterweiterung auf normales lernen (etc.)</a:t>
                      </a:r>
                      <a:endParaRPr lang="de-DE" sz="1800">
                        <a:cs typeface="Arial"/>
                      </a:endParaRPr>
                    </a:p>
                  </a:txBody>
                  <a:tcPr/>
                </a:tc>
                <a:extLst>
                  <a:ext uri="{0D108BD9-81ED-4DB2-BD59-A6C34878D82A}">
                    <a16:rowId xmlns:a16="http://schemas.microsoft.com/office/drawing/2014/main" val="47218798"/>
                  </a:ext>
                </a:extLst>
              </a:tr>
              <a:tr h="370840">
                <a:tc>
                  <a:txBody>
                    <a:bodyPr/>
                    <a:lstStyle/>
                    <a:p>
                      <a:r>
                        <a:rPr lang="de-DE"/>
                        <a:t>Risiken</a:t>
                      </a:r>
                    </a:p>
                  </a:txBody>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1800">
                          <a:ea typeface="+mn-lt"/>
                          <a:cs typeface="+mn-lt"/>
                        </a:rPr>
                        <a:t>Wir nutzen, dass unsere Daten lokal verarbeitet werden, um das Risiko von Datenschutzbedenken zu reduzieren</a:t>
                      </a:r>
                      <a:endParaRPr lang="de-DE" sz="1800">
                        <a:cs typeface="Arial"/>
                      </a:endParaRPr>
                    </a:p>
                  </a:txBody>
                  <a:tcPr/>
                </a:tc>
                <a:tc>
                  <a:txBody>
                    <a:bodyPr/>
                    <a:lstStyle/>
                    <a:p>
                      <a:r>
                        <a:rPr lang="de-DE"/>
                        <a:t>Wir erklären schwierig verständliche Situationen in der Anwendung, um Verständnisprobleme zu reduzieren</a:t>
                      </a:r>
                    </a:p>
                  </a:txBody>
                  <a:tcPr/>
                </a:tc>
                <a:extLst>
                  <a:ext uri="{0D108BD9-81ED-4DB2-BD59-A6C34878D82A}">
                    <a16:rowId xmlns:a16="http://schemas.microsoft.com/office/drawing/2014/main" val="1724958411"/>
                  </a:ext>
                </a:extLst>
              </a:tr>
            </a:tbl>
          </a:graphicData>
        </a:graphic>
      </p:graphicFrame>
    </p:spTree>
    <p:extLst>
      <p:ext uri="{BB962C8B-B14F-4D97-AF65-F5344CB8AC3E}">
        <p14:creationId xmlns:p14="http://schemas.microsoft.com/office/powerpoint/2010/main" val="36768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4C4A132-DA9F-E455-30E3-95604C26547D}"/>
              </a:ext>
            </a:extLst>
          </p:cNvPr>
          <p:cNvSpPr>
            <a:spLocks noGrp="1"/>
          </p:cNvSpPr>
          <p:nvPr>
            <p:ph idx="1"/>
          </p:nvPr>
        </p:nvSpPr>
        <p:spPr/>
        <p:txBody>
          <a:bodyPr vert="horz" lIns="0" tIns="0" rIns="0" bIns="0" rtlCol="0" anchor="t">
            <a:normAutofit/>
          </a:bodyPr>
          <a:lstStyle/>
          <a:p>
            <a:pPr marL="271145" indent="-271145"/>
            <a:r>
              <a:rPr lang="de-DE" sz="2650"/>
              <a:t>Implementierung für </a:t>
            </a:r>
            <a:r>
              <a:rPr lang="de-DE" sz="2650" err="1"/>
              <a:t>Vl</a:t>
            </a:r>
            <a:r>
              <a:rPr lang="de-DE" sz="2650"/>
              <a:t> Aufzeichnungen</a:t>
            </a:r>
          </a:p>
          <a:p>
            <a:pPr marL="271145" indent="-271145"/>
            <a:r>
              <a:rPr lang="de-DE" sz="2650"/>
              <a:t>Erweiterung der Anwendung für Online-Meetings und Individuelle Arbeit</a:t>
            </a:r>
            <a:endParaRPr lang="de-DE" sz="2650">
              <a:cs typeface="Arial"/>
            </a:endParaRPr>
          </a:p>
          <a:p>
            <a:pPr marL="271145" indent="-271145"/>
            <a:r>
              <a:rPr lang="de-DE" sz="2650"/>
              <a:t>Kopfhörerprobleme: Falsche Daten die z.B. viel zu hoch sind</a:t>
            </a:r>
            <a:endParaRPr lang="de-DE" sz="2650">
              <a:cs typeface="Arial"/>
            </a:endParaRPr>
          </a:p>
          <a:p>
            <a:pPr marL="271145" indent="-271145"/>
            <a:r>
              <a:rPr lang="de-DE" sz="2650"/>
              <a:t>Anderes EEG-Messgerät verwenden</a:t>
            </a:r>
            <a:endParaRPr lang="de-DE" sz="2650">
              <a:cs typeface="Arial"/>
            </a:endParaRPr>
          </a:p>
        </p:txBody>
      </p:sp>
      <p:sp>
        <p:nvSpPr>
          <p:cNvPr id="3" name="Datumsplatzhalter 2">
            <a:extLst>
              <a:ext uri="{FF2B5EF4-FFF2-40B4-BE49-F238E27FC236}">
                <a16:creationId xmlns:a16="http://schemas.microsoft.com/office/drawing/2014/main" id="{59B1C5E1-0DC8-EAC2-7CF8-BC0201045308}"/>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787792DD-8ED1-6CC1-C8FC-13DB7D4430E7}"/>
              </a:ext>
            </a:extLst>
          </p:cNvPr>
          <p:cNvSpPr>
            <a:spLocks noGrp="1"/>
          </p:cNvSpPr>
          <p:nvPr>
            <p:ph type="sldNum" sz="quarter" idx="12"/>
          </p:nvPr>
        </p:nvSpPr>
        <p:spPr/>
        <p:txBody>
          <a:bodyPr/>
          <a:lstStyle/>
          <a:p>
            <a:fld id="{61696EC4-B4CF-4701-AD06-A8439D6D8E12}" type="slidenum">
              <a:rPr lang="en-US" noProof="0" smtClean="0"/>
              <a:t>25</a:t>
            </a:fld>
            <a:endParaRPr lang="en-US" noProof="0"/>
          </a:p>
        </p:txBody>
      </p:sp>
      <p:sp>
        <p:nvSpPr>
          <p:cNvPr id="5" name="Titel 4">
            <a:extLst>
              <a:ext uri="{FF2B5EF4-FFF2-40B4-BE49-F238E27FC236}">
                <a16:creationId xmlns:a16="http://schemas.microsoft.com/office/drawing/2014/main" id="{DDD86E33-2A1D-F27B-5A7B-9715ACC21552}"/>
              </a:ext>
            </a:extLst>
          </p:cNvPr>
          <p:cNvSpPr>
            <a:spLocks noGrp="1"/>
          </p:cNvSpPr>
          <p:nvPr>
            <p:ph type="title"/>
          </p:nvPr>
        </p:nvSpPr>
        <p:spPr/>
        <p:txBody>
          <a:bodyPr/>
          <a:lstStyle/>
          <a:p>
            <a:r>
              <a:rPr lang="de-DE"/>
              <a:t>Ausblick</a:t>
            </a:r>
          </a:p>
        </p:txBody>
      </p:sp>
      <p:sp>
        <p:nvSpPr>
          <p:cNvPr id="6" name="Arrow: Pentagon 5">
            <a:extLst>
              <a:ext uri="{FF2B5EF4-FFF2-40B4-BE49-F238E27FC236}">
                <a16:creationId xmlns:a16="http://schemas.microsoft.com/office/drawing/2014/main" id="{41E04305-108A-A586-0707-94AB77FF4C39}"/>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1CE95718-EB3E-8109-2D73-16360F25C36A}"/>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1B972B39-05BA-773A-9821-EBDDF05ED86F}"/>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6E37CF28-9C1D-13DB-1FB4-B9A31B58A0B8}"/>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4D238096-953E-A12B-7ABD-7E0F8F301306}"/>
              </a:ext>
            </a:extLst>
          </p:cNvPr>
          <p:cNvSpPr/>
          <p:nvPr/>
        </p:nvSpPr>
        <p:spPr>
          <a:xfrm>
            <a:off x="7974456" y="255171"/>
            <a:ext cx="1906144"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AC711830-7F39-02B0-2CE2-80149D3B37B8}"/>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295792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98284C6-3A4B-0F14-8858-949DAEB92EA1}"/>
              </a:ext>
            </a:extLst>
          </p:cNvPr>
          <p:cNvSpPr>
            <a:spLocks noGrp="1"/>
          </p:cNvSpPr>
          <p:nvPr>
            <p:ph idx="1"/>
          </p:nvPr>
        </p:nvSpPr>
        <p:spPr>
          <a:xfrm>
            <a:off x="533400" y="1320865"/>
            <a:ext cx="11125200" cy="4486472"/>
          </a:xfrm>
        </p:spPr>
        <p:txBody>
          <a:bodyPr vert="horz" lIns="0" tIns="0" rIns="0" bIns="0" rtlCol="0" anchor="t">
            <a:normAutofit fontScale="55000" lnSpcReduction="20000"/>
          </a:bodyPr>
          <a:lstStyle/>
          <a:p>
            <a:pPr marL="271145" indent="-271145" algn="l" rtl="0" fontAlgn="base">
              <a:lnSpc>
                <a:spcPct val="120000"/>
              </a:lnSpc>
              <a:buFont typeface="+mj-lt"/>
              <a:buAutoNum type="arabicPeriod"/>
            </a:pPr>
            <a:r>
              <a:rPr lang="de-DE" sz="1800" b="0" i="0" u="none" strike="noStrike">
                <a:solidFill>
                  <a:srgbClr val="000000"/>
                </a:solidFill>
                <a:effectLst/>
                <a:latin typeface="Arial"/>
                <a:cs typeface="Arial"/>
              </a:rPr>
              <a:t>Hinds, P. J. (1999). The </a:t>
            </a:r>
            <a:r>
              <a:rPr lang="de-DE" sz="1800" b="0" i="0" u="none" strike="noStrike" err="1">
                <a:solidFill>
                  <a:srgbClr val="000000"/>
                </a:solidFill>
                <a:effectLst/>
                <a:latin typeface="Arial"/>
                <a:cs typeface="Arial"/>
              </a:rPr>
              <a:t>Cognitive</a:t>
            </a:r>
            <a:r>
              <a:rPr lang="de-DE" sz="1800" b="0" i="0" u="none" strike="noStrike">
                <a:solidFill>
                  <a:srgbClr val="000000"/>
                </a:solidFill>
                <a:effectLst/>
                <a:latin typeface="Arial"/>
                <a:cs typeface="Arial"/>
              </a:rPr>
              <a:t> and Interpersonal Costs </a:t>
            </a:r>
            <a:r>
              <a:rPr lang="de-DE" sz="1800" b="0" i="0" u="none" strike="noStrike" err="1">
                <a:solidFill>
                  <a:srgbClr val="000000"/>
                </a:solidFill>
                <a:effectLst/>
                <a:latin typeface="Arial"/>
                <a:cs typeface="Arial"/>
              </a:rPr>
              <a:t>of</a:t>
            </a:r>
            <a:r>
              <a:rPr lang="de-DE" sz="1800" b="0" i="0" u="none" strike="noStrike">
                <a:solidFill>
                  <a:srgbClr val="000000"/>
                </a:solidFill>
                <a:effectLst/>
                <a:latin typeface="Arial"/>
                <a:cs typeface="Arial"/>
              </a:rPr>
              <a:t> Video. Media </a:t>
            </a:r>
            <a:r>
              <a:rPr lang="de-DE" sz="1800" b="0" i="0" u="none" strike="noStrike" err="1">
                <a:solidFill>
                  <a:srgbClr val="000000"/>
                </a:solidFill>
                <a:effectLst/>
                <a:latin typeface="Arial"/>
                <a:cs typeface="Arial"/>
              </a:rPr>
              <a:t>Psychology</a:t>
            </a:r>
            <a:r>
              <a:rPr lang="de-DE" sz="1800" b="0" i="0" u="none" strike="noStrike">
                <a:solidFill>
                  <a:srgbClr val="000000"/>
                </a:solidFill>
                <a:effectLst/>
                <a:latin typeface="Arial"/>
                <a:cs typeface="Arial"/>
              </a:rPr>
              <a:t>, 1(4), 283–311. </a:t>
            </a:r>
            <a:r>
              <a:rPr lang="de-DE" sz="1800" b="0" i="0" u="sng" strike="noStrike">
                <a:solidFill>
                  <a:srgbClr val="0000FF"/>
                </a:solidFill>
                <a:effectLst/>
                <a:latin typeface="Arial"/>
                <a:cs typeface="Arial"/>
                <a:hlinkClick r:id="rId2"/>
              </a:rPr>
              <a:t>https://doi.org/10.1207/s1532785xmep0104_1</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a:solidFill>
                  <a:srgbClr val="000000"/>
                </a:solidFill>
                <a:effectLst/>
                <a:latin typeface="Arial"/>
                <a:cs typeface="Arial"/>
              </a:rPr>
              <a:t>Carlos Ferran, Stephanie Watts, (2008) </a:t>
            </a:r>
            <a:r>
              <a:rPr lang="de-DE" sz="1800" b="0" i="0" u="none" strike="noStrike" err="1">
                <a:solidFill>
                  <a:srgbClr val="000000"/>
                </a:solidFill>
                <a:effectLst/>
                <a:latin typeface="Arial"/>
                <a:cs typeface="Arial"/>
              </a:rPr>
              <a:t>Videoconferencing</a:t>
            </a:r>
            <a:r>
              <a:rPr lang="de-DE" sz="1800" b="0" i="0" u="none" strike="noStrike">
                <a:solidFill>
                  <a:srgbClr val="000000"/>
                </a:solidFill>
                <a:effectLst/>
                <a:latin typeface="Arial"/>
                <a:cs typeface="Arial"/>
              </a:rPr>
              <a:t> in </a:t>
            </a:r>
            <a:r>
              <a:rPr lang="de-DE" sz="1800" b="0" i="0" u="none" strike="noStrike" err="1">
                <a:solidFill>
                  <a:srgbClr val="000000"/>
                </a:solidFill>
                <a:effectLst/>
                <a:latin typeface="Arial"/>
                <a:cs typeface="Arial"/>
              </a:rPr>
              <a:t>the</a:t>
            </a:r>
            <a:r>
              <a:rPr lang="de-DE" sz="1800" b="0" i="0" u="none" strike="noStrike">
                <a:solidFill>
                  <a:srgbClr val="000000"/>
                </a:solidFill>
                <a:effectLst/>
                <a:latin typeface="Arial"/>
                <a:cs typeface="Arial"/>
              </a:rPr>
              <a:t> Field: A </a:t>
            </a:r>
            <a:r>
              <a:rPr lang="de-DE" sz="1800" b="0" i="0" u="none" strike="noStrike" err="1">
                <a:solidFill>
                  <a:srgbClr val="000000"/>
                </a:solidFill>
                <a:effectLst/>
                <a:latin typeface="Arial"/>
                <a:cs typeface="Arial"/>
              </a:rPr>
              <a:t>Heuristic</a:t>
            </a:r>
            <a:r>
              <a:rPr lang="de-DE" sz="1800" b="0" i="0" u="none" strike="noStrike">
                <a:solidFill>
                  <a:srgbClr val="000000"/>
                </a:solidFill>
                <a:effectLst/>
                <a:latin typeface="Arial"/>
                <a:cs typeface="Arial"/>
              </a:rPr>
              <a:t> Processing Model. Management Science 54(9):1565-1578. </a:t>
            </a:r>
            <a:r>
              <a:rPr lang="de-DE" sz="1800" b="0" i="0" u="sng" strike="noStrike">
                <a:solidFill>
                  <a:srgbClr val="0000FF"/>
                </a:solidFill>
                <a:effectLst/>
                <a:latin typeface="Arial"/>
                <a:cs typeface="Arial"/>
                <a:hlinkClick r:id="rId3"/>
              </a:rPr>
              <a:t>https://doi.org/10.1287/mnsc.1080.0879</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a:solidFill>
                  <a:srgbClr val="000000"/>
                </a:solidFill>
                <a:effectLst/>
                <a:latin typeface="Arial"/>
                <a:cs typeface="Arial"/>
              </a:rPr>
              <a:t>Riedl, R. On </a:t>
            </a:r>
            <a:r>
              <a:rPr lang="de-DE" sz="1800" b="0" i="0" u="none" strike="noStrike" err="1">
                <a:solidFill>
                  <a:srgbClr val="000000"/>
                </a:solidFill>
                <a:effectLst/>
                <a:latin typeface="Arial"/>
                <a:cs typeface="Arial"/>
              </a:rPr>
              <a:t>the</a:t>
            </a:r>
            <a:r>
              <a:rPr lang="de-DE" sz="1800" b="0" i="0" u="none" strike="noStrike">
                <a:solidFill>
                  <a:srgbClr val="000000"/>
                </a:solidFill>
                <a:effectLst/>
                <a:latin typeface="Arial"/>
                <a:cs typeface="Arial"/>
              </a:rPr>
              <a:t> stress potential </a:t>
            </a:r>
            <a:r>
              <a:rPr lang="de-DE" sz="1800" b="0" i="0" u="none" strike="noStrike" err="1">
                <a:solidFill>
                  <a:srgbClr val="000000"/>
                </a:solidFill>
                <a:effectLst/>
                <a:latin typeface="Arial"/>
                <a:cs typeface="Arial"/>
              </a:rPr>
              <a:t>of</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videoconferencing</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definition</a:t>
            </a:r>
            <a:r>
              <a:rPr lang="de-DE" sz="1800" b="0" i="0" u="none" strike="noStrike">
                <a:solidFill>
                  <a:srgbClr val="000000"/>
                </a:solidFill>
                <a:effectLst/>
                <a:latin typeface="Arial"/>
                <a:cs typeface="Arial"/>
              </a:rPr>
              <a:t> and root </a:t>
            </a:r>
            <a:r>
              <a:rPr lang="de-DE" sz="1800" b="0" i="0" u="none" strike="noStrike" err="1">
                <a:solidFill>
                  <a:srgbClr val="000000"/>
                </a:solidFill>
                <a:effectLst/>
                <a:latin typeface="Arial"/>
                <a:cs typeface="Arial"/>
              </a:rPr>
              <a:t>causes</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of</a:t>
            </a:r>
            <a:r>
              <a:rPr lang="de-DE" sz="1800" b="0" i="0" u="none" strike="noStrike">
                <a:solidFill>
                  <a:srgbClr val="000000"/>
                </a:solidFill>
                <a:effectLst/>
                <a:latin typeface="Arial"/>
                <a:cs typeface="Arial"/>
              </a:rPr>
              <a:t> Zoom </a:t>
            </a:r>
            <a:r>
              <a:rPr lang="de-DE" sz="1800" b="0" i="0" u="none" strike="noStrike" err="1">
                <a:solidFill>
                  <a:srgbClr val="000000"/>
                </a:solidFill>
                <a:effectLst/>
                <a:latin typeface="Arial"/>
                <a:cs typeface="Arial"/>
              </a:rPr>
              <a:t>fatigue</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Electron</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Markets</a:t>
            </a:r>
            <a:r>
              <a:rPr lang="de-DE" sz="1800" b="0" i="0" u="none" strike="noStrike">
                <a:solidFill>
                  <a:srgbClr val="000000"/>
                </a:solidFill>
                <a:effectLst/>
                <a:latin typeface="Arial"/>
                <a:cs typeface="Arial"/>
              </a:rPr>
              <a:t> 32, 153–177 (2022). </a:t>
            </a:r>
            <a:r>
              <a:rPr lang="de-DE" sz="1800" b="0" i="0" u="sng" strike="noStrike">
                <a:solidFill>
                  <a:srgbClr val="0000FF"/>
                </a:solidFill>
                <a:effectLst/>
                <a:latin typeface="Arial"/>
                <a:cs typeface="Arial"/>
                <a:hlinkClick r:id="rId4"/>
              </a:rPr>
              <a:t>https://doi.org/10.1007/s12525-021-00501-3</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a:solidFill>
                  <a:srgbClr val="000000"/>
                </a:solidFill>
                <a:effectLst/>
                <a:latin typeface="Arial"/>
                <a:cs typeface="Arial"/>
              </a:rPr>
              <a:t>https://www.fortunebusinessinsights.com/industry-reports/video-conferencing-market-100293 (Last Update </a:t>
            </a:r>
            <a:r>
              <a:rPr lang="de-DE" sz="1800" b="0" i="0" u="none" strike="noStrike" err="1">
                <a:solidFill>
                  <a:srgbClr val="000000"/>
                </a:solidFill>
                <a:effectLst/>
                <a:latin typeface="Arial"/>
                <a:cs typeface="Arial"/>
              </a:rPr>
              <a:t>October</a:t>
            </a:r>
            <a:r>
              <a:rPr lang="de-DE" sz="1800" b="0" i="0" u="none" strike="noStrike">
                <a:solidFill>
                  <a:srgbClr val="000000"/>
                </a:solidFill>
                <a:effectLst/>
                <a:latin typeface="Arial"/>
                <a:cs typeface="Arial"/>
              </a:rPr>
              <a:t> 28, 2024)</a:t>
            </a:r>
            <a:endParaRPr lang="de-DE" sz="1800" b="0" i="0">
              <a:solidFill>
                <a:srgbClr val="000000"/>
              </a:solidFill>
              <a:effectLst/>
              <a:latin typeface="Arial"/>
              <a:cs typeface="Arial"/>
            </a:endParaRPr>
          </a:p>
          <a:p>
            <a:pPr marL="271145" indent="-271145" algn="l" rtl="0" fontAlgn="base">
              <a:lnSpc>
                <a:spcPct val="120000"/>
              </a:lnSpc>
              <a:buFont typeface="+mj-lt"/>
              <a:buAutoNum type="arabicPeriod"/>
            </a:pPr>
            <a:r>
              <a:rPr lang="de-DE" sz="1800" b="0" i="0" u="none" strike="noStrike">
                <a:solidFill>
                  <a:srgbClr val="000000"/>
                </a:solidFill>
                <a:effectLst/>
                <a:latin typeface="Arial"/>
                <a:cs typeface="Arial"/>
              </a:rPr>
              <a:t>de Jong, T. </a:t>
            </a:r>
            <a:r>
              <a:rPr lang="de-DE" sz="1800" b="0" i="0" u="none" strike="noStrike" err="1">
                <a:solidFill>
                  <a:srgbClr val="000000"/>
                </a:solidFill>
                <a:effectLst/>
                <a:latin typeface="Arial"/>
                <a:cs typeface="Arial"/>
              </a:rPr>
              <a:t>Cognitive</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load</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theory</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educational</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research</a:t>
            </a:r>
            <a:r>
              <a:rPr lang="de-DE" sz="1800" b="0" i="0" u="none" strike="noStrike">
                <a:solidFill>
                  <a:srgbClr val="000000"/>
                </a:solidFill>
                <a:effectLst/>
                <a:latin typeface="Arial"/>
                <a:cs typeface="Arial"/>
              </a:rPr>
              <a:t>, and </a:t>
            </a:r>
            <a:r>
              <a:rPr lang="de-DE" sz="1800" b="0" i="0" u="none" strike="noStrike" err="1">
                <a:solidFill>
                  <a:srgbClr val="000000"/>
                </a:solidFill>
                <a:effectLst/>
                <a:latin typeface="Arial"/>
                <a:cs typeface="Arial"/>
              </a:rPr>
              <a:t>instructional</a:t>
            </a:r>
            <a:r>
              <a:rPr lang="de-DE" sz="1800" b="0" i="0" u="none" strike="noStrike">
                <a:solidFill>
                  <a:srgbClr val="000000"/>
                </a:solidFill>
                <a:effectLst/>
                <a:latin typeface="Arial"/>
                <a:cs typeface="Arial"/>
              </a:rPr>
              <a:t> design: </a:t>
            </a:r>
            <a:r>
              <a:rPr lang="de-DE" sz="1800" b="0" i="0" u="none" strike="noStrike" err="1">
                <a:solidFill>
                  <a:srgbClr val="000000"/>
                </a:solidFill>
                <a:effectLst/>
                <a:latin typeface="Arial"/>
                <a:cs typeface="Arial"/>
              </a:rPr>
              <a:t>some</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food</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for</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thought</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Instr</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Sci</a:t>
            </a:r>
            <a:r>
              <a:rPr lang="de-DE" sz="1800" b="0" i="0" u="none" strike="noStrike">
                <a:solidFill>
                  <a:srgbClr val="000000"/>
                </a:solidFill>
                <a:effectLst/>
                <a:latin typeface="Arial"/>
                <a:cs typeface="Arial"/>
              </a:rPr>
              <a:t> 38, 105–134 (2010). </a:t>
            </a:r>
            <a:r>
              <a:rPr lang="de-DE" sz="1800" b="0" i="0" u="sng" strike="noStrike">
                <a:solidFill>
                  <a:srgbClr val="0000FF"/>
                </a:solidFill>
                <a:effectLst/>
                <a:latin typeface="Arial"/>
                <a:cs typeface="Arial"/>
                <a:hlinkClick r:id="rId5"/>
              </a:rPr>
              <a:t>https://doi.org/10.1007/s11251-009-9110-0</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err="1">
                <a:solidFill>
                  <a:srgbClr val="000000"/>
                </a:solidFill>
                <a:effectLst/>
                <a:latin typeface="Arial"/>
                <a:cs typeface="Arial"/>
              </a:rPr>
              <a:t>Skulmowski</a:t>
            </a:r>
            <a:r>
              <a:rPr lang="de-DE" sz="1800" b="0" i="0" u="none" strike="noStrike">
                <a:solidFill>
                  <a:srgbClr val="000000"/>
                </a:solidFill>
                <a:effectLst/>
                <a:latin typeface="Arial"/>
                <a:cs typeface="Arial"/>
              </a:rPr>
              <a:t>, A., </a:t>
            </a:r>
            <a:r>
              <a:rPr lang="de-DE" sz="1800" b="0" i="0" u="none" strike="noStrike" err="1">
                <a:solidFill>
                  <a:srgbClr val="000000"/>
                </a:solidFill>
                <a:effectLst/>
                <a:latin typeface="Arial"/>
                <a:cs typeface="Arial"/>
              </a:rPr>
              <a:t>Xu</a:t>
            </a:r>
            <a:r>
              <a:rPr lang="de-DE" sz="1800" b="0" i="0" u="none" strike="noStrike">
                <a:solidFill>
                  <a:srgbClr val="000000"/>
                </a:solidFill>
                <a:effectLst/>
                <a:latin typeface="Arial"/>
                <a:cs typeface="Arial"/>
              </a:rPr>
              <a:t>, K.M. Understanding </a:t>
            </a:r>
            <a:r>
              <a:rPr lang="de-DE" sz="1800" b="0" i="0" u="none" strike="noStrike" err="1">
                <a:solidFill>
                  <a:srgbClr val="000000"/>
                </a:solidFill>
                <a:effectLst/>
                <a:latin typeface="Arial"/>
                <a:cs typeface="Arial"/>
              </a:rPr>
              <a:t>Cognitive</a:t>
            </a:r>
            <a:r>
              <a:rPr lang="de-DE" sz="1800" b="0" i="0" u="none" strike="noStrike">
                <a:solidFill>
                  <a:srgbClr val="000000"/>
                </a:solidFill>
                <a:effectLst/>
                <a:latin typeface="Arial"/>
                <a:cs typeface="Arial"/>
              </a:rPr>
              <a:t> Load in Digital and Online Learning: a New </a:t>
            </a:r>
            <a:r>
              <a:rPr lang="de-DE" sz="1800" b="0" i="0" u="none" strike="noStrike" err="1">
                <a:solidFill>
                  <a:srgbClr val="000000"/>
                </a:solidFill>
                <a:effectLst/>
                <a:latin typeface="Arial"/>
                <a:cs typeface="Arial"/>
              </a:rPr>
              <a:t>Perspective</a:t>
            </a:r>
            <a:r>
              <a:rPr lang="de-DE" sz="1800" b="0" i="0" u="none" strike="noStrike">
                <a:solidFill>
                  <a:srgbClr val="000000"/>
                </a:solidFill>
                <a:effectLst/>
                <a:latin typeface="Arial"/>
                <a:cs typeface="Arial"/>
              </a:rPr>
              <a:t> on </a:t>
            </a:r>
            <a:r>
              <a:rPr lang="de-DE" sz="1800" b="0" i="0" u="none" strike="noStrike" err="1">
                <a:solidFill>
                  <a:srgbClr val="000000"/>
                </a:solidFill>
                <a:effectLst/>
                <a:latin typeface="Arial"/>
                <a:cs typeface="Arial"/>
              </a:rPr>
              <a:t>Extraneous</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Cognitive</a:t>
            </a:r>
            <a:r>
              <a:rPr lang="de-DE" sz="1800" b="0" i="0" u="none" strike="noStrike">
                <a:solidFill>
                  <a:srgbClr val="000000"/>
                </a:solidFill>
                <a:effectLst/>
                <a:latin typeface="Arial"/>
                <a:cs typeface="Arial"/>
              </a:rPr>
              <a:t> Load. </a:t>
            </a:r>
            <a:r>
              <a:rPr lang="de-DE" sz="1800" b="0" i="0" u="none" strike="noStrike" err="1">
                <a:solidFill>
                  <a:srgbClr val="000000"/>
                </a:solidFill>
                <a:effectLst/>
                <a:latin typeface="Arial"/>
                <a:cs typeface="Arial"/>
              </a:rPr>
              <a:t>Educ</a:t>
            </a:r>
            <a:r>
              <a:rPr lang="de-DE" sz="1800" b="0" i="0" u="none" strike="noStrike">
                <a:solidFill>
                  <a:srgbClr val="000000"/>
                </a:solidFill>
                <a:effectLst/>
                <a:latin typeface="Arial"/>
                <a:cs typeface="Arial"/>
              </a:rPr>
              <a:t> </a:t>
            </a:r>
            <a:r>
              <a:rPr lang="de-DE" sz="1800" b="0" i="0" u="none" strike="noStrike" err="1">
                <a:solidFill>
                  <a:srgbClr val="000000"/>
                </a:solidFill>
                <a:effectLst/>
                <a:latin typeface="Arial"/>
                <a:cs typeface="Arial"/>
              </a:rPr>
              <a:t>Psychol</a:t>
            </a:r>
            <a:r>
              <a:rPr lang="de-DE" sz="1800" b="0" i="0" u="none" strike="noStrike">
                <a:solidFill>
                  <a:srgbClr val="000000"/>
                </a:solidFill>
                <a:effectLst/>
                <a:latin typeface="Arial"/>
                <a:cs typeface="Arial"/>
              </a:rPr>
              <a:t> Rev 34, 171–196 (2022). </a:t>
            </a:r>
            <a:r>
              <a:rPr lang="de-DE" sz="1800" b="0" i="0" u="sng" strike="noStrike">
                <a:solidFill>
                  <a:srgbClr val="0000FF"/>
                </a:solidFill>
                <a:effectLst/>
                <a:latin typeface="Arial"/>
                <a:cs typeface="Arial"/>
                <a:hlinkClick r:id="rId6"/>
              </a:rPr>
              <a:t>https://doi.org/10.1007/s10648-021-09624-7</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err="1">
                <a:solidFill>
                  <a:srgbClr val="222222"/>
                </a:solidFill>
                <a:effectLst/>
                <a:latin typeface="Arial"/>
                <a:cs typeface="Arial"/>
              </a:rPr>
              <a:t>Sweller</a:t>
            </a:r>
            <a:r>
              <a:rPr lang="de-DE" sz="1800" b="0" i="0" u="none" strike="noStrike">
                <a:solidFill>
                  <a:srgbClr val="222222"/>
                </a:solidFill>
                <a:effectLst/>
                <a:latin typeface="Arial"/>
                <a:cs typeface="Arial"/>
              </a:rPr>
              <a:t>, J., van </a:t>
            </a:r>
            <a:r>
              <a:rPr lang="de-DE" sz="1800" b="0" i="0" u="none" strike="noStrike" err="1">
                <a:solidFill>
                  <a:srgbClr val="222222"/>
                </a:solidFill>
                <a:effectLst/>
                <a:latin typeface="Arial"/>
                <a:cs typeface="Arial"/>
              </a:rPr>
              <a:t>Merrienboer</a:t>
            </a:r>
            <a:r>
              <a:rPr lang="de-DE" sz="1800" b="0" i="0" u="none" strike="noStrike">
                <a:solidFill>
                  <a:srgbClr val="222222"/>
                </a:solidFill>
                <a:effectLst/>
                <a:latin typeface="Arial"/>
                <a:cs typeface="Arial"/>
              </a:rPr>
              <a:t>, J.J.G. &amp; Paas, F.G.W.C. </a:t>
            </a:r>
            <a:r>
              <a:rPr lang="de-DE" sz="1800" b="0" i="0" u="none" strike="noStrike" err="1">
                <a:solidFill>
                  <a:srgbClr val="222222"/>
                </a:solidFill>
                <a:effectLst/>
                <a:latin typeface="Arial"/>
                <a:cs typeface="Arial"/>
              </a:rPr>
              <a:t>Cognitive</a:t>
            </a:r>
            <a:r>
              <a:rPr lang="de-DE" sz="1800" b="0" i="0" u="none" strike="noStrike">
                <a:solidFill>
                  <a:srgbClr val="222222"/>
                </a:solidFill>
                <a:effectLst/>
                <a:latin typeface="Arial"/>
                <a:cs typeface="Arial"/>
              </a:rPr>
              <a:t> Architecture and </a:t>
            </a:r>
            <a:r>
              <a:rPr lang="de-DE" sz="1800" b="0" i="0" u="none" strike="noStrike" err="1">
                <a:solidFill>
                  <a:srgbClr val="222222"/>
                </a:solidFill>
                <a:effectLst/>
                <a:latin typeface="Arial"/>
                <a:cs typeface="Arial"/>
              </a:rPr>
              <a:t>Instructional</a:t>
            </a:r>
            <a:r>
              <a:rPr lang="de-DE" sz="1800" b="0" i="0" u="none" strike="noStrike">
                <a:solidFill>
                  <a:srgbClr val="222222"/>
                </a:solidFill>
                <a:effectLst/>
                <a:latin typeface="Arial"/>
                <a:cs typeface="Arial"/>
              </a:rPr>
              <a:t> Design. </a:t>
            </a:r>
            <a:r>
              <a:rPr lang="de-DE" sz="1800" b="0" i="1" u="none" strike="noStrike">
                <a:solidFill>
                  <a:srgbClr val="222222"/>
                </a:solidFill>
                <a:effectLst/>
                <a:latin typeface="Arial"/>
                <a:cs typeface="Arial"/>
              </a:rPr>
              <a:t>Educational </a:t>
            </a:r>
            <a:r>
              <a:rPr lang="de-DE" sz="1800" b="0" i="1" u="none" strike="noStrike" err="1">
                <a:solidFill>
                  <a:srgbClr val="222222"/>
                </a:solidFill>
                <a:effectLst/>
                <a:latin typeface="Arial"/>
                <a:cs typeface="Arial"/>
              </a:rPr>
              <a:t>Psychology</a:t>
            </a:r>
            <a:r>
              <a:rPr lang="de-DE" sz="1800" b="0" i="1" u="none" strike="noStrike">
                <a:solidFill>
                  <a:srgbClr val="222222"/>
                </a:solidFill>
                <a:effectLst/>
                <a:latin typeface="Arial"/>
                <a:cs typeface="Arial"/>
              </a:rPr>
              <a:t> Review</a:t>
            </a:r>
            <a:r>
              <a:rPr lang="de-DE" sz="1800" b="0" i="0" u="none" strike="noStrike">
                <a:solidFill>
                  <a:srgbClr val="222222"/>
                </a:solidFill>
                <a:effectLst/>
                <a:latin typeface="Arial"/>
                <a:cs typeface="Arial"/>
              </a:rPr>
              <a:t> </a:t>
            </a:r>
            <a:r>
              <a:rPr lang="de-DE" sz="1800" b="1" i="0" u="none" strike="noStrike">
                <a:solidFill>
                  <a:srgbClr val="222222"/>
                </a:solidFill>
                <a:effectLst/>
                <a:latin typeface="Arial"/>
                <a:cs typeface="Arial"/>
              </a:rPr>
              <a:t>10</a:t>
            </a:r>
            <a:r>
              <a:rPr lang="de-DE" sz="1800" b="0" i="0" u="none" strike="noStrike">
                <a:solidFill>
                  <a:srgbClr val="222222"/>
                </a:solidFill>
                <a:effectLst/>
                <a:latin typeface="Arial"/>
                <a:cs typeface="Arial"/>
              </a:rPr>
              <a:t>, 251–296 (1998). </a:t>
            </a:r>
            <a:r>
              <a:rPr lang="de-DE" sz="1800" b="0" i="0" u="sng" strike="noStrike">
                <a:solidFill>
                  <a:srgbClr val="0000FF"/>
                </a:solidFill>
                <a:effectLst/>
                <a:latin typeface="Arial"/>
                <a:cs typeface="Arial"/>
                <a:hlinkClick r:id="rId7"/>
              </a:rPr>
              <a:t>https://doi.org/10.1023/A:1022193728205</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sng" strike="noStrike">
                <a:solidFill>
                  <a:srgbClr val="0000FF"/>
                </a:solidFill>
                <a:effectLst/>
                <a:latin typeface="Arial"/>
                <a:cs typeface="Arial"/>
                <a:hlinkClick r:id="rId8"/>
              </a:rPr>
              <a:t>https://diarization-01-hubii.k8s.iism.kit.edu/docs</a:t>
            </a:r>
            <a:r>
              <a:rPr lang="de-DE" sz="1800" b="0" i="0">
                <a:solidFill>
                  <a:srgbClr val="000000"/>
                </a:solidFill>
                <a:effectLst/>
                <a:latin typeface="Arial"/>
                <a:cs typeface="Arial"/>
              </a:rPr>
              <a:t>​</a:t>
            </a:r>
            <a:endParaRPr lang="de-DE" b="0" i="0">
              <a:solidFill>
                <a:srgbClr val="000000"/>
              </a:solidFill>
              <a:effectLst/>
              <a:latin typeface="Arial" panose="020B0604020202020204" pitchFamily="34" charset="0"/>
              <a:cs typeface="Arial" panose="020B0604020202020204" pitchFamily="34" charset="0"/>
            </a:endParaRPr>
          </a:p>
          <a:p>
            <a:pPr marL="271145" indent="-271145" algn="l" rtl="0" fontAlgn="base">
              <a:lnSpc>
                <a:spcPct val="120000"/>
              </a:lnSpc>
              <a:buFont typeface="+mj-lt"/>
              <a:buAutoNum type="arabicPeriod"/>
            </a:pPr>
            <a:r>
              <a:rPr lang="de-DE" sz="1800" b="0" i="0" u="none" strike="noStrike">
                <a:solidFill>
                  <a:srgbClr val="222222"/>
                </a:solidFill>
                <a:effectLst/>
                <a:latin typeface="Arial"/>
                <a:cs typeface="Arial"/>
              </a:rPr>
              <a:t>Mutlu-Bayraktar, D., Cosgun, V., &amp; Altan, T. (2019). </a:t>
            </a:r>
            <a:r>
              <a:rPr lang="de-DE" sz="1800" b="0" i="0" u="none" strike="noStrike" err="1">
                <a:solidFill>
                  <a:srgbClr val="222222"/>
                </a:solidFill>
                <a:effectLst/>
                <a:latin typeface="Arial"/>
                <a:cs typeface="Arial"/>
              </a:rPr>
              <a:t>Cognitive</a:t>
            </a:r>
            <a:r>
              <a:rPr lang="de-DE" sz="1800" b="0" i="0" u="none" strike="noStrike">
                <a:solidFill>
                  <a:srgbClr val="222222"/>
                </a:solidFill>
                <a:effectLst/>
                <a:latin typeface="Arial"/>
                <a:cs typeface="Arial"/>
              </a:rPr>
              <a:t> </a:t>
            </a:r>
            <a:r>
              <a:rPr lang="de-DE" sz="1800" b="0" i="0" u="none" strike="noStrike" err="1">
                <a:solidFill>
                  <a:srgbClr val="222222"/>
                </a:solidFill>
                <a:effectLst/>
                <a:latin typeface="Arial"/>
                <a:cs typeface="Arial"/>
              </a:rPr>
              <a:t>load</a:t>
            </a:r>
            <a:r>
              <a:rPr lang="de-DE" sz="1800" b="0" i="0" u="none" strike="noStrike">
                <a:solidFill>
                  <a:srgbClr val="222222"/>
                </a:solidFill>
                <a:effectLst/>
                <a:latin typeface="Arial"/>
                <a:cs typeface="Arial"/>
              </a:rPr>
              <a:t> in </a:t>
            </a:r>
            <a:r>
              <a:rPr lang="de-DE" sz="1800" b="0" i="0" u="none" strike="noStrike" err="1">
                <a:solidFill>
                  <a:srgbClr val="222222"/>
                </a:solidFill>
                <a:effectLst/>
                <a:latin typeface="Arial"/>
                <a:cs typeface="Arial"/>
              </a:rPr>
              <a:t>multimedia</a:t>
            </a:r>
            <a:r>
              <a:rPr lang="de-DE" sz="1800" b="0" i="0" u="none" strike="noStrike">
                <a:solidFill>
                  <a:srgbClr val="222222"/>
                </a:solidFill>
                <a:effectLst/>
                <a:latin typeface="Arial"/>
                <a:cs typeface="Arial"/>
              </a:rPr>
              <a:t> </a:t>
            </a:r>
            <a:r>
              <a:rPr lang="de-DE" sz="1800" b="0" i="0" u="none" strike="noStrike" err="1">
                <a:solidFill>
                  <a:srgbClr val="222222"/>
                </a:solidFill>
                <a:effectLst/>
                <a:latin typeface="Arial"/>
                <a:cs typeface="Arial"/>
              </a:rPr>
              <a:t>learning</a:t>
            </a:r>
            <a:r>
              <a:rPr lang="de-DE" sz="1800" b="0" i="0" u="none" strike="noStrike">
                <a:solidFill>
                  <a:srgbClr val="222222"/>
                </a:solidFill>
                <a:effectLst/>
                <a:latin typeface="Arial"/>
                <a:cs typeface="Arial"/>
              </a:rPr>
              <a:t> </a:t>
            </a:r>
            <a:r>
              <a:rPr lang="de-DE" sz="1800" b="0" i="0" u="none" strike="noStrike" err="1">
                <a:solidFill>
                  <a:srgbClr val="222222"/>
                </a:solidFill>
                <a:effectLst/>
                <a:latin typeface="Arial"/>
                <a:cs typeface="Arial"/>
              </a:rPr>
              <a:t>environments</a:t>
            </a:r>
            <a:r>
              <a:rPr lang="de-DE" sz="1800" b="0" i="0" u="none" strike="noStrike">
                <a:solidFill>
                  <a:srgbClr val="222222"/>
                </a:solidFill>
                <a:effectLst/>
                <a:latin typeface="Arial"/>
                <a:cs typeface="Arial"/>
              </a:rPr>
              <a:t>: A </a:t>
            </a:r>
            <a:r>
              <a:rPr lang="de-DE" sz="1800" b="0" i="0" u="none" strike="noStrike" err="1">
                <a:solidFill>
                  <a:srgbClr val="222222"/>
                </a:solidFill>
                <a:effectLst/>
                <a:latin typeface="Arial"/>
                <a:cs typeface="Arial"/>
              </a:rPr>
              <a:t>systematic</a:t>
            </a:r>
            <a:r>
              <a:rPr lang="de-DE" sz="1800" b="0" i="0" u="none" strike="noStrike">
                <a:solidFill>
                  <a:srgbClr val="222222"/>
                </a:solidFill>
                <a:effectLst/>
                <a:latin typeface="Arial"/>
                <a:cs typeface="Arial"/>
              </a:rPr>
              <a:t> review. </a:t>
            </a:r>
            <a:r>
              <a:rPr lang="de-DE" sz="1800" b="0" i="1" u="none" strike="noStrike">
                <a:solidFill>
                  <a:srgbClr val="222222"/>
                </a:solidFill>
                <a:effectLst/>
                <a:latin typeface="Arial"/>
                <a:cs typeface="Arial"/>
              </a:rPr>
              <a:t>Computers &amp; Education, 141,</a:t>
            </a:r>
            <a:r>
              <a:rPr lang="de-DE" sz="1800" b="0" i="0" u="none" strike="noStrike">
                <a:solidFill>
                  <a:srgbClr val="222222"/>
                </a:solidFill>
                <a:effectLst/>
                <a:latin typeface="Arial"/>
                <a:cs typeface="Arial"/>
              </a:rPr>
              <a:t> 103618. </a:t>
            </a:r>
            <a:r>
              <a:rPr lang="de-DE" sz="1800" b="0" i="0" u="sng" strike="noStrike">
                <a:solidFill>
                  <a:srgbClr val="0000FF"/>
                </a:solidFill>
                <a:effectLst/>
                <a:latin typeface="Arial"/>
                <a:cs typeface="Arial"/>
                <a:hlinkClick r:id="rId9"/>
              </a:rPr>
              <a:t>https://doi.org/10.1016/j.compedu.2019.103618</a:t>
            </a:r>
            <a:r>
              <a:rPr lang="de-DE" sz="1800" b="0" i="0">
                <a:solidFill>
                  <a:srgbClr val="000000"/>
                </a:solidFill>
                <a:effectLst/>
                <a:latin typeface="Arial"/>
                <a:cs typeface="Arial"/>
              </a:rPr>
              <a:t>​</a:t>
            </a:r>
            <a:endParaRPr lang="de-DE" b="0" i="0">
              <a:solidFill>
                <a:srgbClr val="000000"/>
              </a:solidFill>
              <a:effectLst/>
              <a:latin typeface="Arial"/>
              <a:cs typeface="Arial"/>
            </a:endParaRPr>
          </a:p>
          <a:p>
            <a:pPr marL="271145" indent="-271145" algn="l" rtl="0" fontAlgn="base">
              <a:lnSpc>
                <a:spcPct val="120000"/>
              </a:lnSpc>
              <a:buFont typeface="+mj-lt"/>
              <a:buAutoNum type="arabicPeriod"/>
            </a:pPr>
            <a:r>
              <a:rPr lang="en-US" sz="1800" b="0" i="0" u="none" strike="noStrike">
                <a:solidFill>
                  <a:srgbClr val="000000"/>
                </a:solidFill>
                <a:effectLst/>
                <a:latin typeface="Arial"/>
                <a:cs typeface="Arial"/>
                <a:hlinkClick r:id="rId10"/>
              </a:rPr>
              <a:t>https://portal.wiwi.kit.edu/ys/8164</a:t>
            </a:r>
            <a:endParaRPr lang="en-US" sz="1800">
              <a:solidFill>
                <a:srgbClr val="000000"/>
              </a:solidFill>
              <a:latin typeface="Arial"/>
              <a:cs typeface="Arial"/>
            </a:endParaRPr>
          </a:p>
          <a:p>
            <a:pPr marL="271145" indent="-271145" algn="l" rtl="0" fontAlgn="base">
              <a:lnSpc>
                <a:spcPct val="120000"/>
              </a:lnSpc>
              <a:buFont typeface="+mj-lt"/>
              <a:buAutoNum type="arabicPeriod"/>
            </a:pPr>
            <a:r>
              <a:rPr lang="de-DE" sz="1800" b="0" i="0">
                <a:solidFill>
                  <a:srgbClr val="000000"/>
                </a:solidFill>
                <a:effectLst/>
                <a:latin typeface="Arial"/>
                <a:cs typeface="Arial"/>
                <a:hlinkClick r:id="rId11"/>
              </a:rPr>
              <a:t>https://www.youtube.com/watch?v=9syvZr-9xwk</a:t>
            </a:r>
            <a:r>
              <a:rPr lang="de-DE" sz="1800">
                <a:solidFill>
                  <a:srgbClr val="000000"/>
                </a:solidFill>
                <a:latin typeface="Arial"/>
                <a:cs typeface="Arial"/>
              </a:rPr>
              <a:t> </a:t>
            </a:r>
            <a:r>
              <a:rPr lang="de-DE" sz="1400" i="0" err="1">
                <a:effectLst/>
              </a:rPr>
              <a:t>Introduction</a:t>
            </a:r>
            <a:r>
              <a:rPr lang="de-DE" sz="1400" i="0">
                <a:effectLst/>
              </a:rPr>
              <a:t>, Finite </a:t>
            </a:r>
            <a:r>
              <a:rPr lang="de-DE" sz="1400" i="0" err="1">
                <a:effectLst/>
              </a:rPr>
              <a:t>Automata</a:t>
            </a:r>
            <a:r>
              <a:rPr lang="de-DE" sz="1400" i="0">
                <a:effectLst/>
              </a:rPr>
              <a:t>, Regular </a:t>
            </a:r>
            <a:r>
              <a:rPr lang="de-DE" sz="1400" i="0" err="1">
                <a:effectLst/>
              </a:rPr>
              <a:t>Expressions</a:t>
            </a:r>
            <a:r>
              <a:rPr lang="de-DE" sz="1400" i="0">
                <a:effectLst/>
              </a:rPr>
              <a:t>  </a:t>
            </a:r>
            <a:r>
              <a:rPr lang="de-DE" sz="1400" i="0" err="1">
                <a:effectLst/>
              </a:rPr>
              <a:t>by</a:t>
            </a:r>
            <a:r>
              <a:rPr lang="de-DE" sz="1400" i="0">
                <a:effectLst/>
              </a:rPr>
              <a:t> </a:t>
            </a:r>
            <a:r>
              <a:rPr lang="de-DE" sz="1500" b="0" i="0">
                <a:effectLst/>
                <a:latin typeface="Roboto"/>
                <a:ea typeface="Roboto"/>
                <a:cs typeface="Roboto"/>
              </a:rPr>
              <a:t>MIT </a:t>
            </a:r>
            <a:r>
              <a:rPr lang="de-DE" sz="1500" b="0" i="0" err="1">
                <a:effectLst/>
                <a:latin typeface="Roboto"/>
                <a:ea typeface="Roboto"/>
                <a:cs typeface="Roboto"/>
              </a:rPr>
              <a:t>OpenCourseWare</a:t>
            </a:r>
            <a:endParaRPr lang="de-DE" sz="2000" i="0">
              <a:effectLst/>
              <a:latin typeface="Roboto"/>
              <a:ea typeface="Roboto"/>
              <a:cs typeface="Roboto"/>
            </a:endParaRPr>
          </a:p>
          <a:p>
            <a:pPr marL="271145" indent="-271145">
              <a:lnSpc>
                <a:spcPct val="120000"/>
              </a:lnSpc>
              <a:buAutoNum type="arabicPeriod"/>
            </a:pPr>
            <a:r>
              <a:rPr lang="de-DE" sz="1500">
                <a:ea typeface="+mn-lt"/>
                <a:cs typeface="+mn-lt"/>
              </a:rPr>
              <a:t>de Jong, T. </a:t>
            </a:r>
            <a:r>
              <a:rPr lang="de-DE" sz="1500" err="1">
                <a:ea typeface="+mn-lt"/>
                <a:cs typeface="+mn-lt"/>
              </a:rPr>
              <a:t>Cognitive</a:t>
            </a:r>
            <a:r>
              <a:rPr lang="de-DE" sz="1500">
                <a:ea typeface="+mn-lt"/>
                <a:cs typeface="+mn-lt"/>
              </a:rPr>
              <a:t> </a:t>
            </a:r>
            <a:r>
              <a:rPr lang="de-DE" sz="1500" err="1">
                <a:ea typeface="+mn-lt"/>
                <a:cs typeface="+mn-lt"/>
              </a:rPr>
              <a:t>load</a:t>
            </a:r>
            <a:r>
              <a:rPr lang="de-DE" sz="1500">
                <a:ea typeface="+mn-lt"/>
                <a:cs typeface="+mn-lt"/>
              </a:rPr>
              <a:t> </a:t>
            </a:r>
            <a:r>
              <a:rPr lang="de-DE" sz="1500" err="1">
                <a:ea typeface="+mn-lt"/>
                <a:cs typeface="+mn-lt"/>
              </a:rPr>
              <a:t>theory</a:t>
            </a:r>
            <a:r>
              <a:rPr lang="de-DE" sz="1500">
                <a:ea typeface="+mn-lt"/>
                <a:cs typeface="+mn-lt"/>
              </a:rPr>
              <a:t>, </a:t>
            </a:r>
            <a:r>
              <a:rPr lang="de-DE" sz="1500" err="1">
                <a:ea typeface="+mn-lt"/>
                <a:cs typeface="+mn-lt"/>
              </a:rPr>
              <a:t>educational</a:t>
            </a:r>
            <a:r>
              <a:rPr lang="de-DE" sz="1500">
                <a:ea typeface="+mn-lt"/>
                <a:cs typeface="+mn-lt"/>
              </a:rPr>
              <a:t> </a:t>
            </a:r>
            <a:r>
              <a:rPr lang="de-DE" sz="1500" err="1">
                <a:ea typeface="+mn-lt"/>
                <a:cs typeface="+mn-lt"/>
              </a:rPr>
              <a:t>research</a:t>
            </a:r>
            <a:r>
              <a:rPr lang="de-DE" sz="1500">
                <a:ea typeface="+mn-lt"/>
                <a:cs typeface="+mn-lt"/>
              </a:rPr>
              <a:t>, and </a:t>
            </a:r>
            <a:r>
              <a:rPr lang="de-DE" sz="1500" err="1">
                <a:ea typeface="+mn-lt"/>
                <a:cs typeface="+mn-lt"/>
              </a:rPr>
              <a:t>instructional</a:t>
            </a:r>
            <a:r>
              <a:rPr lang="de-DE" sz="1500">
                <a:ea typeface="+mn-lt"/>
                <a:cs typeface="+mn-lt"/>
              </a:rPr>
              <a:t> design: </a:t>
            </a:r>
            <a:r>
              <a:rPr lang="de-DE" sz="1500" err="1">
                <a:ea typeface="+mn-lt"/>
                <a:cs typeface="+mn-lt"/>
              </a:rPr>
              <a:t>some</a:t>
            </a:r>
            <a:r>
              <a:rPr lang="de-DE" sz="1500">
                <a:ea typeface="+mn-lt"/>
                <a:cs typeface="+mn-lt"/>
              </a:rPr>
              <a:t> </a:t>
            </a:r>
            <a:r>
              <a:rPr lang="de-DE" sz="1500" err="1">
                <a:ea typeface="+mn-lt"/>
                <a:cs typeface="+mn-lt"/>
              </a:rPr>
              <a:t>food</a:t>
            </a:r>
            <a:r>
              <a:rPr lang="de-DE" sz="1500">
                <a:ea typeface="+mn-lt"/>
                <a:cs typeface="+mn-lt"/>
              </a:rPr>
              <a:t> </a:t>
            </a:r>
            <a:r>
              <a:rPr lang="de-DE" sz="1500" err="1">
                <a:ea typeface="+mn-lt"/>
                <a:cs typeface="+mn-lt"/>
              </a:rPr>
              <a:t>for</a:t>
            </a:r>
            <a:r>
              <a:rPr lang="de-DE" sz="1500">
                <a:ea typeface="+mn-lt"/>
                <a:cs typeface="+mn-lt"/>
              </a:rPr>
              <a:t> </a:t>
            </a:r>
            <a:r>
              <a:rPr lang="de-DE" sz="1500" err="1">
                <a:ea typeface="+mn-lt"/>
                <a:cs typeface="+mn-lt"/>
              </a:rPr>
              <a:t>thought</a:t>
            </a:r>
            <a:r>
              <a:rPr lang="de-DE" sz="1500">
                <a:ea typeface="+mn-lt"/>
                <a:cs typeface="+mn-lt"/>
              </a:rPr>
              <a:t>. </a:t>
            </a:r>
            <a:r>
              <a:rPr lang="de-DE" sz="1500" i="1" err="1">
                <a:ea typeface="+mn-lt"/>
                <a:cs typeface="+mn-lt"/>
              </a:rPr>
              <a:t>Instr</a:t>
            </a:r>
            <a:r>
              <a:rPr lang="de-DE" sz="1500" i="1">
                <a:ea typeface="+mn-lt"/>
                <a:cs typeface="+mn-lt"/>
              </a:rPr>
              <a:t> </a:t>
            </a:r>
            <a:r>
              <a:rPr lang="de-DE" sz="1500" i="1" err="1">
                <a:ea typeface="+mn-lt"/>
                <a:cs typeface="+mn-lt"/>
              </a:rPr>
              <a:t>Sci</a:t>
            </a:r>
            <a:r>
              <a:rPr lang="de-DE" sz="1500">
                <a:ea typeface="+mn-lt"/>
                <a:cs typeface="+mn-lt"/>
              </a:rPr>
              <a:t> </a:t>
            </a:r>
            <a:r>
              <a:rPr lang="de-DE" sz="1500" b="1">
                <a:ea typeface="+mn-lt"/>
                <a:cs typeface="+mn-lt"/>
              </a:rPr>
              <a:t>38</a:t>
            </a:r>
            <a:r>
              <a:rPr lang="de-DE" sz="1500">
                <a:ea typeface="+mn-lt"/>
                <a:cs typeface="+mn-lt"/>
              </a:rPr>
              <a:t>, 105–134 (2010). </a:t>
            </a:r>
            <a:r>
              <a:rPr lang="de-DE" sz="1500">
                <a:ea typeface="+mn-lt"/>
                <a:cs typeface="+mn-lt"/>
                <a:hlinkClick r:id="rId5"/>
              </a:rPr>
              <a:t>https://doi.org/10.1007/s11251-009-9110-0</a:t>
            </a:r>
            <a:endParaRPr lang="de-DE" sz="1500">
              <a:ea typeface="+mn-lt"/>
              <a:cs typeface="+mn-lt"/>
            </a:endParaRPr>
          </a:p>
          <a:p>
            <a:pPr marL="271145" indent="-271145">
              <a:lnSpc>
                <a:spcPct val="120000"/>
              </a:lnSpc>
              <a:buFontTx/>
              <a:buAutoNum type="arabicPeriod"/>
            </a:pPr>
            <a:r>
              <a:rPr lang="de-DE" sz="1500">
                <a:latin typeface="Roboto"/>
                <a:ea typeface="Roboto"/>
                <a:cs typeface="Roboto"/>
              </a:rPr>
              <a:t>Umberto León-Domínguez, Juan Francisco Martín-Rodríguez, José León-</a:t>
            </a:r>
            <a:r>
              <a:rPr lang="de-DE" sz="1500" err="1">
                <a:latin typeface="Roboto"/>
                <a:ea typeface="Roboto"/>
                <a:cs typeface="Roboto"/>
              </a:rPr>
              <a:t>Carrión</a:t>
            </a:r>
            <a:r>
              <a:rPr lang="de-DE" sz="1500">
                <a:latin typeface="Roboto"/>
                <a:ea typeface="Roboto"/>
                <a:cs typeface="Roboto"/>
              </a:rPr>
              <a:t>, Executive n-back </a:t>
            </a:r>
            <a:r>
              <a:rPr lang="de-DE" sz="1500" err="1">
                <a:latin typeface="Roboto"/>
                <a:ea typeface="Roboto"/>
                <a:cs typeface="Roboto"/>
              </a:rPr>
              <a:t>tasks</a:t>
            </a:r>
            <a:r>
              <a:rPr lang="de-DE" sz="1500">
                <a:latin typeface="Roboto"/>
                <a:ea typeface="Roboto"/>
                <a:cs typeface="Roboto"/>
              </a:rPr>
              <a:t> </a:t>
            </a:r>
            <a:r>
              <a:rPr lang="de-DE" sz="1500" err="1">
                <a:latin typeface="Roboto"/>
                <a:ea typeface="Roboto"/>
                <a:cs typeface="Roboto"/>
              </a:rPr>
              <a:t>for</a:t>
            </a:r>
            <a:r>
              <a:rPr lang="de-DE" sz="1500">
                <a:latin typeface="Roboto"/>
                <a:ea typeface="Roboto"/>
                <a:cs typeface="Roboto"/>
              </a:rPr>
              <a:t> </a:t>
            </a:r>
            <a:r>
              <a:rPr lang="de-DE" sz="1500" err="1">
                <a:latin typeface="Roboto"/>
                <a:ea typeface="Roboto"/>
                <a:cs typeface="Roboto"/>
              </a:rPr>
              <a:t>the</a:t>
            </a:r>
            <a:r>
              <a:rPr lang="de-DE" sz="1500">
                <a:latin typeface="Roboto"/>
                <a:ea typeface="Roboto"/>
                <a:cs typeface="Roboto"/>
              </a:rPr>
              <a:t> </a:t>
            </a:r>
            <a:r>
              <a:rPr lang="de-DE" sz="1500" err="1">
                <a:latin typeface="Roboto"/>
                <a:ea typeface="Roboto"/>
                <a:cs typeface="Roboto"/>
              </a:rPr>
              <a:t>neuropsychological</a:t>
            </a:r>
            <a:r>
              <a:rPr lang="de-DE" sz="1500">
                <a:latin typeface="Roboto"/>
                <a:ea typeface="Roboto"/>
                <a:cs typeface="Roboto"/>
              </a:rPr>
              <a:t> </a:t>
            </a:r>
            <a:r>
              <a:rPr lang="de-DE" sz="1500" err="1">
                <a:latin typeface="Roboto"/>
                <a:ea typeface="Roboto"/>
                <a:cs typeface="Roboto"/>
              </a:rPr>
              <a:t>assessment</a:t>
            </a:r>
            <a:r>
              <a:rPr lang="de-DE" sz="1500">
                <a:latin typeface="Roboto"/>
                <a:ea typeface="Roboto"/>
                <a:cs typeface="Roboto"/>
              </a:rPr>
              <a:t> </a:t>
            </a:r>
            <a:r>
              <a:rPr lang="de-DE" sz="1500" err="1">
                <a:latin typeface="Roboto"/>
                <a:ea typeface="Roboto"/>
                <a:cs typeface="Roboto"/>
              </a:rPr>
              <a:t>of</a:t>
            </a:r>
            <a:r>
              <a:rPr lang="de-DE" sz="1500">
                <a:latin typeface="Roboto"/>
                <a:ea typeface="Roboto"/>
                <a:cs typeface="Roboto"/>
              </a:rPr>
              <a:t> </a:t>
            </a:r>
            <a:r>
              <a:rPr lang="de-DE" sz="1500" err="1">
                <a:latin typeface="Roboto"/>
                <a:ea typeface="Roboto"/>
                <a:cs typeface="Roboto"/>
              </a:rPr>
              <a:t>working</a:t>
            </a:r>
            <a:r>
              <a:rPr lang="de-DE" sz="1500">
                <a:latin typeface="Roboto"/>
                <a:ea typeface="Roboto"/>
                <a:cs typeface="Roboto"/>
              </a:rPr>
              <a:t> </a:t>
            </a:r>
            <a:r>
              <a:rPr lang="de-DE" sz="1500" err="1">
                <a:latin typeface="Roboto"/>
                <a:ea typeface="Roboto"/>
                <a:cs typeface="Roboto"/>
              </a:rPr>
              <a:t>memory</a:t>
            </a:r>
            <a:r>
              <a:rPr lang="de-DE" sz="1500">
                <a:latin typeface="Roboto"/>
                <a:ea typeface="Roboto"/>
                <a:cs typeface="Roboto"/>
              </a:rPr>
              <a:t>, </a:t>
            </a:r>
            <a:r>
              <a:rPr lang="de-DE" sz="1500" err="1">
                <a:latin typeface="Roboto"/>
                <a:ea typeface="Roboto"/>
                <a:cs typeface="Roboto"/>
              </a:rPr>
              <a:t>Behavioural</a:t>
            </a:r>
            <a:r>
              <a:rPr lang="de-DE" sz="1500">
                <a:latin typeface="Roboto"/>
                <a:ea typeface="Roboto"/>
                <a:cs typeface="Roboto"/>
              </a:rPr>
              <a:t> Brain Research, Volume 292, 2015, Pages 167-173, ISSN 0166-4328, https://doi.org/10.1016/j.bbr.2015.06.002.</a:t>
            </a:r>
          </a:p>
          <a:p>
            <a:pPr marL="271145" indent="-271145">
              <a:lnSpc>
                <a:spcPct val="120000"/>
              </a:lnSpc>
              <a:buAutoNum type="arabicPeriod"/>
            </a:pPr>
            <a:r>
              <a:rPr lang="de-DE" sz="1500">
                <a:ea typeface="+mn-lt"/>
                <a:cs typeface="+mn-lt"/>
              </a:rPr>
              <a:t>Alan Baddeley, Working </a:t>
            </a:r>
            <a:r>
              <a:rPr lang="de-DE" sz="1500" err="1">
                <a:ea typeface="+mn-lt"/>
                <a:cs typeface="+mn-lt"/>
              </a:rPr>
              <a:t>memory</a:t>
            </a:r>
            <a:r>
              <a:rPr lang="de-DE" sz="1500">
                <a:ea typeface="+mn-lt"/>
                <a:cs typeface="+mn-lt"/>
              </a:rPr>
              <a:t>, </a:t>
            </a:r>
            <a:r>
              <a:rPr lang="de-DE" sz="1500">
                <a:ea typeface="+mn-lt"/>
                <a:cs typeface="+mn-lt"/>
                <a:hlinkClick r:id="rId12"/>
              </a:rPr>
              <a:t>https://doi.org/10.1016/j.cub.2009.12.014</a:t>
            </a:r>
          </a:p>
          <a:p>
            <a:pPr marL="271145" indent="-271145">
              <a:lnSpc>
                <a:spcPct val="120000"/>
              </a:lnSpc>
              <a:buAutoNum type="arabicPeriod"/>
            </a:pPr>
            <a:r>
              <a:rPr lang="de-DE" sz="1500">
                <a:ea typeface="+mn-lt"/>
                <a:cs typeface="+mn-lt"/>
                <a:hlinkClick r:id="rId13"/>
              </a:rPr>
              <a:t>https://seibert.group/blog/2011/04/11/usablility-analysen-system-usability-scale-sus/</a:t>
            </a:r>
          </a:p>
          <a:p>
            <a:pPr marL="271145" indent="-271145">
              <a:lnSpc>
                <a:spcPct val="120000"/>
              </a:lnSpc>
              <a:buAutoNum type="arabicPeriod"/>
            </a:pPr>
            <a:r>
              <a:rPr lang="de-DE" sz="1500">
                <a:ea typeface="+mn-lt"/>
                <a:cs typeface="+mn-lt"/>
                <a:hlinkClick r:id="rId14"/>
              </a:rPr>
              <a:t>https://humansystems.arc.nasa.gov/groups/TLX/downloads/TLXScale.pdf</a:t>
            </a:r>
          </a:p>
          <a:p>
            <a:pPr marL="271145" indent="-271145">
              <a:lnSpc>
                <a:spcPct val="120000"/>
              </a:lnSpc>
              <a:buAutoNum type="arabicPeriod"/>
            </a:pPr>
            <a:r>
              <a:rPr lang="de-DE" sz="1500">
                <a:ea typeface="+mn-lt"/>
                <a:cs typeface="+mn-lt"/>
              </a:rPr>
              <a:t>https://germanupa.de/sites/default/files/2021-12/brooke1996sus.pdf</a:t>
            </a:r>
          </a:p>
        </p:txBody>
      </p:sp>
      <p:sp>
        <p:nvSpPr>
          <p:cNvPr id="3" name="Datumsplatzhalter 2">
            <a:extLst>
              <a:ext uri="{FF2B5EF4-FFF2-40B4-BE49-F238E27FC236}">
                <a16:creationId xmlns:a16="http://schemas.microsoft.com/office/drawing/2014/main" id="{A740EA89-27F9-4732-FB69-E16657B04B04}"/>
              </a:ext>
            </a:extLst>
          </p:cNvPr>
          <p:cNvSpPr>
            <a:spLocks noGrp="1"/>
          </p:cNvSpPr>
          <p:nvPr>
            <p:ph type="dt" sz="half" idx="10"/>
          </p:nvPr>
        </p:nvSpPr>
        <p:spPr/>
        <p:txBody>
          <a:bodyPr/>
          <a:lstStyle/>
          <a:p>
            <a:fld id="{A6E8EA0F-3E58-4A34-8C61-4CB9C9A68953}" type="datetime1">
              <a:rPr lang="de-DE" smtClean="0"/>
              <a:t>30.03.2025</a:t>
            </a:fld>
            <a:endParaRPr lang="de-DE"/>
          </a:p>
        </p:txBody>
      </p:sp>
      <p:sp>
        <p:nvSpPr>
          <p:cNvPr id="4" name="Foliennummernplatzhalter 3">
            <a:extLst>
              <a:ext uri="{FF2B5EF4-FFF2-40B4-BE49-F238E27FC236}">
                <a16:creationId xmlns:a16="http://schemas.microsoft.com/office/drawing/2014/main" id="{1F8EB9E5-9EB9-596C-00FE-E406FC11BEE2}"/>
              </a:ext>
            </a:extLst>
          </p:cNvPr>
          <p:cNvSpPr>
            <a:spLocks noGrp="1"/>
          </p:cNvSpPr>
          <p:nvPr>
            <p:ph type="sldNum" sz="quarter" idx="12"/>
          </p:nvPr>
        </p:nvSpPr>
        <p:spPr/>
        <p:txBody>
          <a:bodyPr/>
          <a:lstStyle/>
          <a:p>
            <a:fld id="{B0DDF588-5466-4B51-9B60-B0DF1BE7AB09}" type="slidenum">
              <a:rPr lang="de-DE" smtClean="0"/>
              <a:t>26</a:t>
            </a:fld>
            <a:endParaRPr lang="de-DE"/>
          </a:p>
        </p:txBody>
      </p:sp>
      <p:sp>
        <p:nvSpPr>
          <p:cNvPr id="5" name="Titel 4">
            <a:extLst>
              <a:ext uri="{FF2B5EF4-FFF2-40B4-BE49-F238E27FC236}">
                <a16:creationId xmlns:a16="http://schemas.microsoft.com/office/drawing/2014/main" id="{464914B1-3353-718B-C00F-E962A0DA5E6A}"/>
              </a:ext>
            </a:extLst>
          </p:cNvPr>
          <p:cNvSpPr>
            <a:spLocks noGrp="1"/>
          </p:cNvSpPr>
          <p:nvPr>
            <p:ph type="title"/>
          </p:nvPr>
        </p:nvSpPr>
        <p:spPr/>
        <p:txBody>
          <a:bodyPr/>
          <a:lstStyle/>
          <a:p>
            <a:r>
              <a:rPr lang="de-DE"/>
              <a:t>Quellen</a:t>
            </a:r>
          </a:p>
        </p:txBody>
      </p:sp>
    </p:spTree>
    <p:extLst>
      <p:ext uri="{BB962C8B-B14F-4D97-AF65-F5344CB8AC3E}">
        <p14:creationId xmlns:p14="http://schemas.microsoft.com/office/powerpoint/2010/main" val="214339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624D95D2-0910-3E34-951C-CAD96C455655}"/>
              </a:ext>
            </a:extLst>
          </p:cNvPr>
          <p:cNvSpPr>
            <a:spLocks noGrp="1"/>
          </p:cNvSpPr>
          <p:nvPr>
            <p:ph sz="half" idx="2"/>
          </p:nvPr>
        </p:nvSpPr>
        <p:spPr>
          <a:xfrm>
            <a:off x="533401" y="2141504"/>
            <a:ext cx="5464176" cy="3607205"/>
          </a:xfrm>
        </p:spPr>
        <p:txBody>
          <a:bodyPr/>
          <a:lstStyle/>
          <a:p>
            <a:r>
              <a:rPr lang="de-DE"/>
              <a:t>Eine Echtzeit-Visualisierung der </a:t>
            </a:r>
            <a:r>
              <a:rPr lang="de-DE" b="1"/>
              <a:t>mentalen Belastung </a:t>
            </a:r>
            <a:r>
              <a:rPr lang="de-DE"/>
              <a:t>am Arbeitsplatz bei individueller Aufgabendurchführung und Online-Meetings zu erstellen</a:t>
            </a:r>
          </a:p>
        </p:txBody>
      </p:sp>
      <p:sp>
        <p:nvSpPr>
          <p:cNvPr id="9" name="Textplatzhalter 8">
            <a:extLst>
              <a:ext uri="{FF2B5EF4-FFF2-40B4-BE49-F238E27FC236}">
                <a16:creationId xmlns:a16="http://schemas.microsoft.com/office/drawing/2014/main" id="{EC5E4A22-FD52-6822-0538-FA018D563072}"/>
              </a:ext>
            </a:extLst>
          </p:cNvPr>
          <p:cNvSpPr>
            <a:spLocks noGrp="1"/>
          </p:cNvSpPr>
          <p:nvPr>
            <p:ph type="body" sz="quarter" idx="3"/>
          </p:nvPr>
        </p:nvSpPr>
        <p:spPr/>
        <p:txBody>
          <a:bodyPr/>
          <a:lstStyle/>
          <a:p>
            <a:r>
              <a:rPr lang="de-DE"/>
              <a:t>Human-</a:t>
            </a:r>
            <a:r>
              <a:rPr lang="de-DE" err="1"/>
              <a:t>Centered</a:t>
            </a:r>
            <a:r>
              <a:rPr lang="de-DE"/>
              <a:t>-Designprozess</a:t>
            </a:r>
          </a:p>
        </p:txBody>
      </p:sp>
      <p:sp>
        <p:nvSpPr>
          <p:cNvPr id="3" name="Datumsplatzhalter 2">
            <a:extLst>
              <a:ext uri="{FF2B5EF4-FFF2-40B4-BE49-F238E27FC236}">
                <a16:creationId xmlns:a16="http://schemas.microsoft.com/office/drawing/2014/main" id="{F76B54B5-F2B9-376F-832A-EE78711362D4}"/>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9FF34475-07B4-E4F2-0651-FFE604CE15D3}"/>
              </a:ext>
            </a:extLst>
          </p:cNvPr>
          <p:cNvSpPr>
            <a:spLocks noGrp="1"/>
          </p:cNvSpPr>
          <p:nvPr>
            <p:ph type="sldNum" sz="quarter" idx="12"/>
          </p:nvPr>
        </p:nvSpPr>
        <p:spPr/>
        <p:txBody>
          <a:bodyPr/>
          <a:lstStyle/>
          <a:p>
            <a:fld id="{61696EC4-B4CF-4701-AD06-A8439D6D8E12}" type="slidenum">
              <a:rPr lang="en-US" noProof="0" smtClean="0"/>
              <a:t>27</a:t>
            </a:fld>
            <a:endParaRPr lang="en-US" noProof="0"/>
          </a:p>
        </p:txBody>
      </p:sp>
      <p:sp>
        <p:nvSpPr>
          <p:cNvPr id="6" name="Titel 5">
            <a:extLst>
              <a:ext uri="{FF2B5EF4-FFF2-40B4-BE49-F238E27FC236}">
                <a16:creationId xmlns:a16="http://schemas.microsoft.com/office/drawing/2014/main" id="{2C579DF3-DD5F-642B-E3E7-D7D1F1CD2897}"/>
              </a:ext>
            </a:extLst>
          </p:cNvPr>
          <p:cNvSpPr>
            <a:spLocks noGrp="1"/>
          </p:cNvSpPr>
          <p:nvPr>
            <p:ph type="title"/>
          </p:nvPr>
        </p:nvSpPr>
        <p:spPr/>
        <p:txBody>
          <a:bodyPr/>
          <a:lstStyle/>
          <a:p>
            <a:r>
              <a:rPr lang="de-DE"/>
              <a:t>Aufgabenstellung - Backup</a:t>
            </a:r>
          </a:p>
        </p:txBody>
      </p:sp>
      <p:pic>
        <p:nvPicPr>
          <p:cNvPr id="12" name="Grafik 11" descr="Ein Bild, das Text, Screenshot, Schrift, Diagramm enthält.&#10;&#10;Beschreibung automatisch generiert.">
            <a:extLst>
              <a:ext uri="{FF2B5EF4-FFF2-40B4-BE49-F238E27FC236}">
                <a16:creationId xmlns:a16="http://schemas.microsoft.com/office/drawing/2014/main" id="{C3B7459D-EFD7-981C-8A61-CC87E9EF81A2}"/>
              </a:ext>
            </a:extLst>
          </p:cNvPr>
          <p:cNvPicPr>
            <a:picLocks noChangeAspect="1"/>
          </p:cNvPicPr>
          <p:nvPr/>
        </p:nvPicPr>
        <p:blipFill>
          <a:blip r:embed="rId3"/>
          <a:stretch>
            <a:fillRect/>
          </a:stretch>
        </p:blipFill>
        <p:spPr>
          <a:xfrm>
            <a:off x="6288793" y="3023410"/>
            <a:ext cx="5275438" cy="2725299"/>
          </a:xfrm>
          <a:prstGeom prst="rect">
            <a:avLst/>
          </a:prstGeom>
        </p:spPr>
      </p:pic>
    </p:spTree>
    <p:extLst>
      <p:ext uri="{BB962C8B-B14F-4D97-AF65-F5344CB8AC3E}">
        <p14:creationId xmlns:p14="http://schemas.microsoft.com/office/powerpoint/2010/main" val="1209759721"/>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E93BB06C-D930-7BC3-2B23-2E1B060967CB}"/>
              </a:ext>
            </a:extLst>
          </p:cNvPr>
          <p:cNvSpPr>
            <a:spLocks noGrp="1"/>
          </p:cNvSpPr>
          <p:nvPr>
            <p:ph type="dt" sz="half" idx="10"/>
          </p:nvPr>
        </p:nvSpPr>
        <p:spPr/>
        <p:txBody>
          <a:bodyPr/>
          <a:lstStyle/>
          <a:p>
            <a:fld id="{88C61DB6-D53F-456D-8864-56CE29C6E6BA}" type="datetime1">
              <a:rPr lang="de-DE" smtClean="0"/>
              <a:t>30.03.2025</a:t>
            </a:fld>
            <a:endParaRPr lang="de-DE"/>
          </a:p>
        </p:txBody>
      </p:sp>
      <p:sp>
        <p:nvSpPr>
          <p:cNvPr id="7" name="Foliennummernplatzhalter 6">
            <a:extLst>
              <a:ext uri="{FF2B5EF4-FFF2-40B4-BE49-F238E27FC236}">
                <a16:creationId xmlns:a16="http://schemas.microsoft.com/office/drawing/2014/main" id="{4D0FED76-B99E-A976-C83B-77592B716D41}"/>
              </a:ext>
            </a:extLst>
          </p:cNvPr>
          <p:cNvSpPr>
            <a:spLocks noGrp="1"/>
          </p:cNvSpPr>
          <p:nvPr>
            <p:ph type="sldNum" sz="quarter" idx="12"/>
          </p:nvPr>
        </p:nvSpPr>
        <p:spPr/>
        <p:txBody>
          <a:bodyPr/>
          <a:lstStyle/>
          <a:p>
            <a:fld id="{61696EC4-B4CF-4701-AD06-A8439D6D8E12}" type="slidenum">
              <a:rPr lang="de-DE" smtClean="0"/>
              <a:t>28</a:t>
            </a:fld>
            <a:endParaRPr lang="de-DE"/>
          </a:p>
        </p:txBody>
      </p:sp>
      <p:sp>
        <p:nvSpPr>
          <p:cNvPr id="8" name="Titel 7">
            <a:extLst>
              <a:ext uri="{FF2B5EF4-FFF2-40B4-BE49-F238E27FC236}">
                <a16:creationId xmlns:a16="http://schemas.microsoft.com/office/drawing/2014/main" id="{05AB416B-A406-618D-8EEA-B3BAEE6FAF5A}"/>
              </a:ext>
            </a:extLst>
          </p:cNvPr>
          <p:cNvSpPr>
            <a:spLocks noGrp="1"/>
          </p:cNvSpPr>
          <p:nvPr>
            <p:ph type="title"/>
          </p:nvPr>
        </p:nvSpPr>
        <p:spPr/>
        <p:txBody>
          <a:bodyPr/>
          <a:lstStyle/>
          <a:p>
            <a:r>
              <a:rPr lang="de-DE"/>
              <a:t>Begriffserklärung - Backup</a:t>
            </a:r>
          </a:p>
        </p:txBody>
      </p:sp>
      <p:graphicFrame>
        <p:nvGraphicFramePr>
          <p:cNvPr id="11" name="Tabelle 10">
            <a:extLst>
              <a:ext uri="{FF2B5EF4-FFF2-40B4-BE49-F238E27FC236}">
                <a16:creationId xmlns:a16="http://schemas.microsoft.com/office/drawing/2014/main" id="{0A59EF3B-BFEA-0AC7-AD04-7FF46335039D}"/>
              </a:ext>
            </a:extLst>
          </p:cNvPr>
          <p:cNvGraphicFramePr>
            <a:graphicFrameLocks noGrp="1"/>
          </p:cNvGraphicFramePr>
          <p:nvPr>
            <p:extLst>
              <p:ext uri="{D42A27DB-BD31-4B8C-83A1-F6EECF244321}">
                <p14:modId xmlns:p14="http://schemas.microsoft.com/office/powerpoint/2010/main" val="3791837916"/>
              </p:ext>
            </p:extLst>
          </p:nvPr>
        </p:nvGraphicFramePr>
        <p:xfrm>
          <a:off x="528000" y="2003034"/>
          <a:ext cx="11134246" cy="1767840"/>
        </p:xfrm>
        <a:graphic>
          <a:graphicData uri="http://schemas.openxmlformats.org/drawingml/2006/table">
            <a:tbl>
              <a:tblPr firstRow="1" bandRow="1">
                <a:tableStyleId>{5C22544A-7EE6-4342-B048-85BDC9FD1C3A}</a:tableStyleId>
              </a:tblPr>
              <a:tblGrid>
                <a:gridCol w="11134246">
                  <a:extLst>
                    <a:ext uri="{9D8B030D-6E8A-4147-A177-3AD203B41FA5}">
                      <a16:colId xmlns:a16="http://schemas.microsoft.com/office/drawing/2014/main" val="1775819117"/>
                    </a:ext>
                  </a:extLst>
                </a:gridCol>
              </a:tblGrid>
              <a:tr h="435491">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400" b="1" i="0" err="1">
                          <a:solidFill>
                            <a:srgbClr val="FFFFFF"/>
                          </a:solidFill>
                          <a:effectLst/>
                          <a:latin typeface="+mj-lt"/>
                        </a:rPr>
                        <a:t>Cognitive</a:t>
                      </a:r>
                      <a:r>
                        <a:rPr lang="de-DE" sz="2400" b="1" i="0">
                          <a:solidFill>
                            <a:srgbClr val="FFFFFF"/>
                          </a:solidFill>
                          <a:effectLst/>
                          <a:latin typeface="+mj-lt"/>
                        </a:rPr>
                        <a:t> Load</a:t>
                      </a:r>
                    </a:p>
                  </a:txBody>
                  <a:tcPr/>
                </a:tc>
                <a:extLst>
                  <a:ext uri="{0D108BD9-81ED-4DB2-BD59-A6C34878D82A}">
                    <a16:rowId xmlns:a16="http://schemas.microsoft.com/office/drawing/2014/main" val="944639193"/>
                  </a:ext>
                </a:extLst>
              </a:tr>
              <a:tr h="1274805">
                <a:tc>
                  <a:txBody>
                    <a:bodyPr/>
                    <a:lstStyle/>
                    <a:p>
                      <a:pPr algn="l" fontAlgn="base">
                        <a:lnSpc>
                          <a:spcPts val="2400"/>
                        </a:lnSpc>
                      </a:pPr>
                      <a:r>
                        <a:rPr lang="de-DE" sz="2000" b="0" i="0">
                          <a:solidFill>
                            <a:srgbClr val="000000"/>
                          </a:solidFill>
                          <a:effectLst/>
                          <a:latin typeface="+mn-lt"/>
                        </a:rPr>
                        <a:t>"The </a:t>
                      </a:r>
                      <a:r>
                        <a:rPr lang="de-DE" sz="2000" b="0" i="0" err="1">
                          <a:solidFill>
                            <a:srgbClr val="000000"/>
                          </a:solidFill>
                          <a:effectLst/>
                          <a:latin typeface="+mn-lt"/>
                        </a:rPr>
                        <a:t>load</a:t>
                      </a:r>
                      <a:r>
                        <a:rPr lang="de-DE" sz="2000" b="0" i="0">
                          <a:solidFill>
                            <a:srgbClr val="000000"/>
                          </a:solidFill>
                          <a:effectLst/>
                          <a:latin typeface="+mn-lt"/>
                        </a:rPr>
                        <a:t> </a:t>
                      </a:r>
                      <a:r>
                        <a:rPr lang="de-DE" sz="2000" b="0" i="0" err="1">
                          <a:solidFill>
                            <a:srgbClr val="000000"/>
                          </a:solidFill>
                          <a:effectLst/>
                          <a:latin typeface="+mn-lt"/>
                        </a:rPr>
                        <a:t>that</a:t>
                      </a:r>
                      <a:r>
                        <a:rPr lang="de-DE" sz="2000" b="0" i="0">
                          <a:solidFill>
                            <a:srgbClr val="000000"/>
                          </a:solidFill>
                          <a:effectLst/>
                          <a:latin typeface="+mn-lt"/>
                        </a:rPr>
                        <a:t> </a:t>
                      </a:r>
                      <a:r>
                        <a:rPr lang="de-DE" sz="2000" b="0" i="0" err="1">
                          <a:solidFill>
                            <a:srgbClr val="000000"/>
                          </a:solidFill>
                          <a:effectLst/>
                          <a:latin typeface="+mn-lt"/>
                        </a:rPr>
                        <a:t>performing</a:t>
                      </a:r>
                      <a:r>
                        <a:rPr lang="de-DE" sz="2000" b="0" i="0">
                          <a:solidFill>
                            <a:srgbClr val="000000"/>
                          </a:solidFill>
                          <a:effectLst/>
                          <a:latin typeface="+mn-lt"/>
                        </a:rPr>
                        <a:t> a </a:t>
                      </a:r>
                      <a:r>
                        <a:rPr lang="de-DE" sz="2000" b="0" i="0" err="1">
                          <a:solidFill>
                            <a:srgbClr val="000000"/>
                          </a:solidFill>
                          <a:effectLst/>
                          <a:latin typeface="+mn-lt"/>
                        </a:rPr>
                        <a:t>particular</a:t>
                      </a:r>
                      <a:r>
                        <a:rPr lang="de-DE" sz="2000" b="0" i="0">
                          <a:solidFill>
                            <a:srgbClr val="000000"/>
                          </a:solidFill>
                          <a:effectLst/>
                          <a:latin typeface="+mn-lt"/>
                        </a:rPr>
                        <a:t> </a:t>
                      </a:r>
                      <a:r>
                        <a:rPr lang="de-DE" sz="2000" b="0" i="0" err="1">
                          <a:solidFill>
                            <a:srgbClr val="000000"/>
                          </a:solidFill>
                          <a:effectLst/>
                          <a:latin typeface="+mn-lt"/>
                        </a:rPr>
                        <a:t>task</a:t>
                      </a:r>
                      <a:r>
                        <a:rPr lang="de-DE" sz="2000" b="0" i="0">
                          <a:solidFill>
                            <a:srgbClr val="000000"/>
                          </a:solidFill>
                          <a:effectLst/>
                          <a:latin typeface="+mn-lt"/>
                        </a:rPr>
                        <a:t> </a:t>
                      </a:r>
                      <a:r>
                        <a:rPr lang="de-DE" sz="2000" b="0" i="0" err="1">
                          <a:solidFill>
                            <a:srgbClr val="000000"/>
                          </a:solidFill>
                          <a:effectLst/>
                          <a:latin typeface="+mn-lt"/>
                        </a:rPr>
                        <a:t>imposes</a:t>
                      </a:r>
                      <a:r>
                        <a:rPr lang="de-DE" sz="2000" b="0" i="0">
                          <a:solidFill>
                            <a:srgbClr val="000000"/>
                          </a:solidFill>
                          <a:effectLst/>
                          <a:latin typeface="+mn-lt"/>
                        </a:rPr>
                        <a:t> on </a:t>
                      </a:r>
                      <a:r>
                        <a:rPr lang="de-DE" sz="2000" b="0" i="0" err="1">
                          <a:solidFill>
                            <a:srgbClr val="000000"/>
                          </a:solidFill>
                          <a:effectLst/>
                          <a:latin typeface="+mn-lt"/>
                        </a:rPr>
                        <a:t>the</a:t>
                      </a:r>
                      <a:r>
                        <a:rPr lang="de-DE" sz="2000" b="0" i="0">
                          <a:solidFill>
                            <a:srgbClr val="000000"/>
                          </a:solidFill>
                          <a:effectLst/>
                          <a:latin typeface="+mn-lt"/>
                        </a:rPr>
                        <a:t> </a:t>
                      </a:r>
                      <a:r>
                        <a:rPr lang="de-DE" sz="2000" b="0" i="0" err="1">
                          <a:solidFill>
                            <a:srgbClr val="000000"/>
                          </a:solidFill>
                          <a:effectLst/>
                          <a:latin typeface="+mn-lt"/>
                        </a:rPr>
                        <a:t>cognitive</a:t>
                      </a:r>
                      <a:r>
                        <a:rPr lang="de-DE" sz="2000" b="0" i="0">
                          <a:solidFill>
                            <a:srgbClr val="000000"/>
                          </a:solidFill>
                          <a:effectLst/>
                          <a:latin typeface="+mn-lt"/>
                        </a:rPr>
                        <a:t> </a:t>
                      </a:r>
                      <a:r>
                        <a:rPr lang="de-DE" sz="2000" b="0" i="0" err="1">
                          <a:solidFill>
                            <a:srgbClr val="000000"/>
                          </a:solidFill>
                          <a:effectLst/>
                          <a:latin typeface="+mn-lt"/>
                        </a:rPr>
                        <a:t>system</a:t>
                      </a:r>
                      <a:r>
                        <a:rPr lang="de-DE" sz="2000" b="0" i="0">
                          <a:solidFill>
                            <a:srgbClr val="000000"/>
                          </a:solidFill>
                          <a:effectLst/>
                          <a:latin typeface="+mn-lt"/>
                        </a:rPr>
                        <a:t>" (</a:t>
                      </a:r>
                      <a:r>
                        <a:rPr lang="de-DE" sz="2000" b="0" i="0" err="1">
                          <a:solidFill>
                            <a:srgbClr val="000000"/>
                          </a:solidFill>
                          <a:effectLst/>
                          <a:latin typeface="+mn-lt"/>
                        </a:rPr>
                        <a:t>Sweller</a:t>
                      </a:r>
                      <a:r>
                        <a:rPr lang="de-DE" sz="2000" b="0" i="0">
                          <a:solidFill>
                            <a:srgbClr val="000000"/>
                          </a:solidFill>
                          <a:effectLst/>
                          <a:latin typeface="+mn-lt"/>
                        </a:rPr>
                        <a:t> et. Al. 1998 [7])</a:t>
                      </a:r>
                    </a:p>
                    <a:p>
                      <a:pPr algn="l" fontAlgn="base">
                        <a:lnSpc>
                          <a:spcPts val="2400"/>
                        </a:lnSpc>
                      </a:pPr>
                      <a:r>
                        <a:rPr lang="de-DE" sz="2000" b="0" i="0">
                          <a:solidFill>
                            <a:srgbClr val="000000"/>
                          </a:solidFill>
                          <a:effectLst/>
                          <a:latin typeface="+mn-lt"/>
                        </a:rPr>
                        <a:t>Die Belastung des kognitiven Systems, die durch Ausführung einer bestimmten Aufgabe verursacht wird.</a:t>
                      </a:r>
                    </a:p>
                  </a:txBody>
                  <a:tcPr/>
                </a:tc>
                <a:extLst>
                  <a:ext uri="{0D108BD9-81ED-4DB2-BD59-A6C34878D82A}">
                    <a16:rowId xmlns:a16="http://schemas.microsoft.com/office/drawing/2014/main" val="441492109"/>
                  </a:ext>
                </a:extLst>
              </a:tr>
            </a:tbl>
          </a:graphicData>
        </a:graphic>
      </p:graphicFrame>
      <p:graphicFrame>
        <p:nvGraphicFramePr>
          <p:cNvPr id="3" name="Tabelle 10">
            <a:extLst>
              <a:ext uri="{FF2B5EF4-FFF2-40B4-BE49-F238E27FC236}">
                <a16:creationId xmlns:a16="http://schemas.microsoft.com/office/drawing/2014/main" id="{25F1D4D2-29E2-1C32-3DB3-D5C17D77C368}"/>
              </a:ext>
            </a:extLst>
          </p:cNvPr>
          <p:cNvGraphicFramePr>
            <a:graphicFrameLocks noGrp="1"/>
          </p:cNvGraphicFramePr>
          <p:nvPr>
            <p:extLst>
              <p:ext uri="{D42A27DB-BD31-4B8C-83A1-F6EECF244321}">
                <p14:modId xmlns:p14="http://schemas.microsoft.com/office/powerpoint/2010/main" val="889966156"/>
              </p:ext>
            </p:extLst>
          </p:nvPr>
        </p:nvGraphicFramePr>
        <p:xfrm>
          <a:off x="527999" y="3951438"/>
          <a:ext cx="11134246" cy="1377645"/>
        </p:xfrm>
        <a:graphic>
          <a:graphicData uri="http://schemas.openxmlformats.org/drawingml/2006/table">
            <a:tbl>
              <a:tblPr firstRow="1" bandRow="1">
                <a:tableStyleId>{5C22544A-7EE6-4342-B048-85BDC9FD1C3A}</a:tableStyleId>
              </a:tblPr>
              <a:tblGrid>
                <a:gridCol w="11134246">
                  <a:extLst>
                    <a:ext uri="{9D8B030D-6E8A-4147-A177-3AD203B41FA5}">
                      <a16:colId xmlns:a16="http://schemas.microsoft.com/office/drawing/2014/main" val="1775819117"/>
                    </a:ext>
                  </a:extLst>
                </a:gridCol>
              </a:tblGrid>
              <a:tr h="331963">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400" b="1" i="0">
                          <a:solidFill>
                            <a:srgbClr val="FFFFFF"/>
                          </a:solidFill>
                          <a:effectLst/>
                          <a:latin typeface="+mj-lt"/>
                        </a:rPr>
                        <a:t>Cognitive Overload</a:t>
                      </a:r>
                      <a:endParaRPr lang="de-DE" sz="2400" b="1" i="0" err="1">
                        <a:solidFill>
                          <a:srgbClr val="FFFFFF"/>
                        </a:solidFill>
                        <a:effectLst/>
                        <a:latin typeface="+mj-lt"/>
                      </a:endParaRPr>
                    </a:p>
                  </a:txBody>
                  <a:tcPr/>
                </a:tc>
                <a:extLst>
                  <a:ext uri="{0D108BD9-81ED-4DB2-BD59-A6C34878D82A}">
                    <a16:rowId xmlns:a16="http://schemas.microsoft.com/office/drawing/2014/main" val="944639193"/>
                  </a:ext>
                </a:extLst>
              </a:tr>
              <a:tr h="920445">
                <a:tc>
                  <a:txBody>
                    <a:bodyPr/>
                    <a:lstStyle/>
                    <a:p>
                      <a:pPr algn="l" fontAlgn="base">
                        <a:lnSpc>
                          <a:spcPts val="2400"/>
                        </a:lnSpc>
                      </a:pPr>
                      <a:r>
                        <a:rPr lang="de-DE" sz="2000" b="0" i="0">
                          <a:solidFill>
                            <a:srgbClr val="000000"/>
                          </a:solidFill>
                          <a:effectLst/>
                          <a:latin typeface="+mn-lt"/>
                        </a:rPr>
                        <a:t>Occurs when working memory capacity is exeeded [12]</a:t>
                      </a:r>
                    </a:p>
                    <a:p>
                      <a:pPr lvl="0" algn="l">
                        <a:lnSpc>
                          <a:spcPts val="2400"/>
                        </a:lnSpc>
                        <a:buNone/>
                      </a:pPr>
                      <a:r>
                        <a:rPr lang="de-DE" sz="2000" b="0" i="0">
                          <a:solidFill>
                            <a:srgbClr val="000000"/>
                          </a:solidFill>
                          <a:effectLst/>
                          <a:latin typeface="+mn-lt"/>
                        </a:rPr>
                        <a:t>Tritt auf wenn die Kapazität des Arbeitsgedächnisses überschritten wird</a:t>
                      </a:r>
                    </a:p>
                  </a:txBody>
                  <a:tcPr/>
                </a:tc>
                <a:extLst>
                  <a:ext uri="{0D108BD9-81ED-4DB2-BD59-A6C34878D82A}">
                    <a16:rowId xmlns:a16="http://schemas.microsoft.com/office/drawing/2014/main" val="441492109"/>
                  </a:ext>
                </a:extLst>
              </a:tr>
            </a:tbl>
          </a:graphicData>
        </a:graphic>
      </p:graphicFrame>
    </p:spTree>
    <p:extLst>
      <p:ext uri="{BB962C8B-B14F-4D97-AF65-F5344CB8AC3E}">
        <p14:creationId xmlns:p14="http://schemas.microsoft.com/office/powerpoint/2010/main" val="412432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321C36A-C3EE-9456-F303-B4E91C2BBBB2}"/>
              </a:ext>
            </a:extLst>
          </p:cNvPr>
          <p:cNvSpPr>
            <a:spLocks noGrp="1"/>
          </p:cNvSpPr>
          <p:nvPr>
            <p:ph type="body" idx="1"/>
          </p:nvPr>
        </p:nvSpPr>
        <p:spPr/>
        <p:txBody>
          <a:bodyPr/>
          <a:lstStyle/>
          <a:p>
            <a:r>
              <a:rPr lang="de-DE"/>
              <a:t>Literatur</a:t>
            </a:r>
          </a:p>
        </p:txBody>
      </p:sp>
      <p:sp>
        <p:nvSpPr>
          <p:cNvPr id="7" name="Inhaltsplatzhalter 6">
            <a:extLst>
              <a:ext uri="{FF2B5EF4-FFF2-40B4-BE49-F238E27FC236}">
                <a16:creationId xmlns:a16="http://schemas.microsoft.com/office/drawing/2014/main" id="{F2916E52-38D9-BEDB-F426-72077F469BD9}"/>
              </a:ext>
            </a:extLst>
          </p:cNvPr>
          <p:cNvSpPr>
            <a:spLocks noGrp="1"/>
          </p:cNvSpPr>
          <p:nvPr>
            <p:ph sz="half" idx="2"/>
          </p:nvPr>
        </p:nvSpPr>
        <p:spPr/>
        <p:txBody>
          <a:bodyPr>
            <a:normAutofit/>
          </a:bodyPr>
          <a:lstStyle/>
          <a:p>
            <a:r>
              <a:rPr lang="de-DE"/>
              <a:t>CL während VM generell höher </a:t>
            </a:r>
            <a:r>
              <a:rPr lang="de-DE">
                <a:cs typeface="Arial"/>
              </a:rPr>
              <a:t>[1], [2], [3]</a:t>
            </a:r>
            <a:endParaRPr lang="de-DE"/>
          </a:p>
          <a:p>
            <a:r>
              <a:rPr lang="de-DE"/>
              <a:t>Führt zu VM-Fatigue [3]</a:t>
            </a:r>
          </a:p>
          <a:p>
            <a:r>
              <a:rPr lang="de-DE"/>
              <a:t>VM zunehmend relevante [4]</a:t>
            </a:r>
          </a:p>
          <a:p>
            <a:endParaRPr lang="de-DE"/>
          </a:p>
          <a:p>
            <a:r>
              <a:rPr lang="de-DE" err="1"/>
              <a:t>Cognitive</a:t>
            </a:r>
            <a:r>
              <a:rPr lang="de-DE"/>
              <a:t> </a:t>
            </a:r>
            <a:r>
              <a:rPr lang="de-DE" err="1"/>
              <a:t>Overload</a:t>
            </a:r>
            <a:r>
              <a:rPr lang="de-DE"/>
              <a:t> wirkt sich negativ auf den Lernerfolg aus [5], [6]</a:t>
            </a:r>
          </a:p>
          <a:p>
            <a:endParaRPr lang="de-DE"/>
          </a:p>
          <a:p>
            <a:endParaRPr lang="de-DE"/>
          </a:p>
        </p:txBody>
      </p:sp>
      <p:sp>
        <p:nvSpPr>
          <p:cNvPr id="8" name="Textplatzhalter 7">
            <a:extLst>
              <a:ext uri="{FF2B5EF4-FFF2-40B4-BE49-F238E27FC236}">
                <a16:creationId xmlns:a16="http://schemas.microsoft.com/office/drawing/2014/main" id="{1D09E49D-73A3-D0EA-ACEC-A5664B98D9C8}"/>
              </a:ext>
            </a:extLst>
          </p:cNvPr>
          <p:cNvSpPr>
            <a:spLocks noGrp="1"/>
          </p:cNvSpPr>
          <p:nvPr>
            <p:ph type="body" sz="quarter" idx="3"/>
          </p:nvPr>
        </p:nvSpPr>
        <p:spPr/>
        <p:txBody>
          <a:bodyPr/>
          <a:lstStyle/>
          <a:p>
            <a:r>
              <a:rPr lang="de-DE"/>
              <a:t>Interviews</a:t>
            </a:r>
          </a:p>
        </p:txBody>
      </p:sp>
      <p:sp>
        <p:nvSpPr>
          <p:cNvPr id="9" name="Inhaltsplatzhalter 8">
            <a:extLst>
              <a:ext uri="{FF2B5EF4-FFF2-40B4-BE49-F238E27FC236}">
                <a16:creationId xmlns:a16="http://schemas.microsoft.com/office/drawing/2014/main" id="{73F427BE-8234-D5CE-8B8B-EF1B2E54043D}"/>
              </a:ext>
            </a:extLst>
          </p:cNvPr>
          <p:cNvSpPr>
            <a:spLocks noGrp="1"/>
          </p:cNvSpPr>
          <p:nvPr>
            <p:ph sz="quarter" idx="4"/>
          </p:nvPr>
        </p:nvSpPr>
        <p:spPr/>
        <p:txBody>
          <a:bodyPr vert="horz" lIns="0" tIns="0" rIns="0" bIns="0" rtlCol="0" anchor="t">
            <a:normAutofit/>
          </a:bodyPr>
          <a:lstStyle/>
          <a:p>
            <a:pPr marL="271145" indent="-271145"/>
            <a:r>
              <a:rPr lang="de-DE" sz="2650"/>
              <a:t>9/10 kennen Situationen erhöhter kognitiver Belastung bei VM</a:t>
            </a:r>
            <a:endParaRPr lang="en-US" sz="2650"/>
          </a:p>
          <a:p>
            <a:pPr marL="271145" indent="-271145"/>
            <a:endParaRPr lang="de-DE">
              <a:cs typeface="Arial" panose="020B0604020202020204"/>
            </a:endParaRPr>
          </a:p>
          <a:p>
            <a:pPr marL="271145" indent="-271145"/>
            <a:r>
              <a:rPr lang="de-DE" sz="2650"/>
              <a:t>6/10 haben solche Situationen beim individuellen Lernen täglich, 8/10 wöchentlich</a:t>
            </a:r>
            <a:endParaRPr lang="de-DE" sz="2650">
              <a:cs typeface="Arial"/>
            </a:endParaRPr>
          </a:p>
          <a:p>
            <a:pPr marL="271145" indent="-271145"/>
            <a:endParaRPr lang="de-DE">
              <a:cs typeface="Arial" panose="020B0604020202020204"/>
            </a:endParaRPr>
          </a:p>
          <a:p>
            <a:pPr marL="271145" indent="-271145"/>
            <a:endParaRPr lang="de-DE">
              <a:cs typeface="Arial" panose="020B0604020202020204"/>
            </a:endParaRPr>
          </a:p>
        </p:txBody>
      </p:sp>
      <p:sp>
        <p:nvSpPr>
          <p:cNvPr id="3" name="Datumsplatzhalter 2">
            <a:extLst>
              <a:ext uri="{FF2B5EF4-FFF2-40B4-BE49-F238E27FC236}">
                <a16:creationId xmlns:a16="http://schemas.microsoft.com/office/drawing/2014/main" id="{41626426-540A-A964-E674-99D7C43F3AFA}"/>
              </a:ext>
            </a:extLst>
          </p:cNvPr>
          <p:cNvSpPr>
            <a:spLocks noGrp="1"/>
          </p:cNvSpPr>
          <p:nvPr>
            <p:ph type="dt" sz="half" idx="10"/>
          </p:nvPr>
        </p:nvSpPr>
        <p:spPr/>
        <p:txBody>
          <a:bodyPr/>
          <a:lstStyle/>
          <a:p>
            <a:fld id="{A053E6F1-1BB5-4E4D-9EE2-6D4FF9013FD0}" type="datetime1">
              <a:rPr lang="de-DE" smtClean="0"/>
              <a:t>30.03.2025</a:t>
            </a:fld>
            <a:endParaRPr lang="de-DE"/>
          </a:p>
        </p:txBody>
      </p:sp>
      <p:sp>
        <p:nvSpPr>
          <p:cNvPr id="4" name="Foliennummernplatzhalter 3">
            <a:extLst>
              <a:ext uri="{FF2B5EF4-FFF2-40B4-BE49-F238E27FC236}">
                <a16:creationId xmlns:a16="http://schemas.microsoft.com/office/drawing/2014/main" id="{F68B05B4-83CB-23DA-B8C4-8E9C14A254DC}"/>
              </a:ext>
            </a:extLst>
          </p:cNvPr>
          <p:cNvSpPr>
            <a:spLocks noGrp="1"/>
          </p:cNvSpPr>
          <p:nvPr>
            <p:ph type="sldNum" sz="quarter" idx="12"/>
          </p:nvPr>
        </p:nvSpPr>
        <p:spPr/>
        <p:txBody>
          <a:bodyPr/>
          <a:lstStyle/>
          <a:p>
            <a:fld id="{B0DDF588-5466-4B51-9B60-B0DF1BE7AB09}" type="slidenum">
              <a:rPr lang="de-DE" smtClean="0"/>
              <a:t>29</a:t>
            </a:fld>
            <a:endParaRPr lang="de-DE"/>
          </a:p>
        </p:txBody>
      </p:sp>
      <p:sp>
        <p:nvSpPr>
          <p:cNvPr id="5" name="Titel 4">
            <a:extLst>
              <a:ext uri="{FF2B5EF4-FFF2-40B4-BE49-F238E27FC236}">
                <a16:creationId xmlns:a16="http://schemas.microsoft.com/office/drawing/2014/main" id="{744C344C-5D54-3733-DAE3-8AF60D74F8A0}"/>
              </a:ext>
            </a:extLst>
          </p:cNvPr>
          <p:cNvSpPr>
            <a:spLocks noGrp="1"/>
          </p:cNvSpPr>
          <p:nvPr>
            <p:ph type="title"/>
          </p:nvPr>
        </p:nvSpPr>
        <p:spPr/>
        <p:txBody>
          <a:bodyPr/>
          <a:lstStyle/>
          <a:p>
            <a:r>
              <a:rPr lang="de-DE"/>
              <a:t>Analysephase - Backup</a:t>
            </a:r>
          </a:p>
        </p:txBody>
      </p:sp>
    </p:spTree>
    <p:extLst>
      <p:ext uri="{BB962C8B-B14F-4D97-AF65-F5344CB8AC3E}">
        <p14:creationId xmlns:p14="http://schemas.microsoft.com/office/powerpoint/2010/main" val="2947574679"/>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AABD418-2235-E347-64CD-3601ECC36838}"/>
              </a:ext>
            </a:extLst>
          </p:cNvPr>
          <p:cNvSpPr>
            <a:spLocks noGrp="1"/>
          </p:cNvSpPr>
          <p:nvPr>
            <p:ph idx="1"/>
          </p:nvPr>
        </p:nvSpPr>
        <p:spPr/>
        <p:txBody>
          <a:bodyPr vert="horz" lIns="0" tIns="0" rIns="0" bIns="0" rtlCol="0" anchor="t">
            <a:normAutofit/>
          </a:bodyPr>
          <a:lstStyle/>
          <a:p>
            <a:pPr marL="271145" indent="-271145"/>
            <a:r>
              <a:rPr lang="de-DE" sz="2650"/>
              <a:t>Seit </a:t>
            </a:r>
            <a:r>
              <a:rPr lang="de-DE" sz="2650" err="1"/>
              <a:t>Midterm</a:t>
            </a:r>
            <a:r>
              <a:rPr lang="de-DE" sz="2650"/>
              <a:t> großer Umfang des Projekts reduziert</a:t>
            </a:r>
            <a:endParaRPr lang="en-US"/>
          </a:p>
          <a:p>
            <a:pPr marL="271145" indent="-271145"/>
            <a:r>
              <a:rPr lang="de-DE" sz="2650"/>
              <a:t>Interviews viele Studenten (9/10 Teilnehmer)</a:t>
            </a:r>
            <a:endParaRPr lang="de-DE" sz="2650">
              <a:cs typeface="Arial"/>
            </a:endParaRPr>
          </a:p>
          <a:p>
            <a:pPr marL="271145" indent="-271145"/>
            <a:r>
              <a:rPr lang="de-DE" sz="2650"/>
              <a:t>Zweiter Fragebogen mit Ergebnis: 9/10 haben/hatten Online Vorlesungen</a:t>
            </a:r>
            <a:endParaRPr lang="de-DE" sz="2650">
              <a:cs typeface="Arial"/>
            </a:endParaRPr>
          </a:p>
          <a:p>
            <a:pPr marL="271145" indent="-271145"/>
            <a:r>
              <a:rPr lang="de-DE" sz="2650"/>
              <a:t>=&gt; Konzentration auf Online-Vorlesungen</a:t>
            </a:r>
            <a:endParaRPr lang="de-DE" sz="2650">
              <a:cs typeface="Arial"/>
            </a:endParaRPr>
          </a:p>
          <a:p>
            <a:pPr marL="271145" indent="-271145"/>
            <a:r>
              <a:rPr lang="de-DE" sz="2650"/>
              <a:t>Filtern der User </a:t>
            </a:r>
            <a:r>
              <a:rPr lang="de-DE" sz="2650" err="1"/>
              <a:t>Requirements</a:t>
            </a:r>
            <a:r>
              <a:rPr lang="de-DE" sz="2650"/>
              <a:t> aufgrund des neuen Schwerpunktes</a:t>
            </a:r>
            <a:endParaRPr lang="de-DE" sz="2650">
              <a:cs typeface="Arial"/>
            </a:endParaRPr>
          </a:p>
        </p:txBody>
      </p:sp>
      <p:sp>
        <p:nvSpPr>
          <p:cNvPr id="3" name="Datumsplatzhalter 2">
            <a:extLst>
              <a:ext uri="{FF2B5EF4-FFF2-40B4-BE49-F238E27FC236}">
                <a16:creationId xmlns:a16="http://schemas.microsoft.com/office/drawing/2014/main" id="{CD4747A1-9022-906A-6F9C-B4C5D56EE4E4}"/>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674055AA-0489-5003-50B2-258C7909B86A}"/>
              </a:ext>
            </a:extLst>
          </p:cNvPr>
          <p:cNvSpPr>
            <a:spLocks noGrp="1"/>
          </p:cNvSpPr>
          <p:nvPr>
            <p:ph type="sldNum" sz="quarter" idx="12"/>
          </p:nvPr>
        </p:nvSpPr>
        <p:spPr/>
        <p:txBody>
          <a:bodyPr/>
          <a:lstStyle/>
          <a:p>
            <a:fld id="{61696EC4-B4CF-4701-AD06-A8439D6D8E12}" type="slidenum">
              <a:rPr lang="en-US" noProof="0" smtClean="0"/>
              <a:t>3</a:t>
            </a:fld>
            <a:endParaRPr lang="en-US" noProof="0"/>
          </a:p>
        </p:txBody>
      </p:sp>
      <p:sp>
        <p:nvSpPr>
          <p:cNvPr id="5" name="Titel 4">
            <a:extLst>
              <a:ext uri="{FF2B5EF4-FFF2-40B4-BE49-F238E27FC236}">
                <a16:creationId xmlns:a16="http://schemas.microsoft.com/office/drawing/2014/main" id="{9F06098C-088F-954E-9E5D-96B04FA1DB92}"/>
              </a:ext>
            </a:extLst>
          </p:cNvPr>
          <p:cNvSpPr>
            <a:spLocks noGrp="1"/>
          </p:cNvSpPr>
          <p:nvPr>
            <p:ph type="title"/>
          </p:nvPr>
        </p:nvSpPr>
        <p:spPr/>
        <p:txBody>
          <a:bodyPr/>
          <a:lstStyle/>
          <a:p>
            <a:r>
              <a:rPr lang="de-DE"/>
              <a:t>Anpassungen der Spezifikationen</a:t>
            </a:r>
          </a:p>
        </p:txBody>
      </p:sp>
      <p:sp>
        <p:nvSpPr>
          <p:cNvPr id="7" name="Arrow: Pentagon 6">
            <a:extLst>
              <a:ext uri="{FF2B5EF4-FFF2-40B4-BE49-F238E27FC236}">
                <a16:creationId xmlns:a16="http://schemas.microsoft.com/office/drawing/2014/main" id="{A790B793-04E9-A1B7-66BA-4D8791F1AC55}"/>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B55A78F5-696F-9D19-1B1F-B0E3E8E1B098}"/>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9" name="Arrow: Chevron 8">
            <a:extLst>
              <a:ext uri="{FF2B5EF4-FFF2-40B4-BE49-F238E27FC236}">
                <a16:creationId xmlns:a16="http://schemas.microsoft.com/office/drawing/2014/main" id="{58D87EFD-0332-9F62-E234-D4867C664D0C}"/>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9506BDF0-3C4C-0DDB-580A-256E6061586E}"/>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1" name="Arrow: Chevron 10">
            <a:extLst>
              <a:ext uri="{FF2B5EF4-FFF2-40B4-BE49-F238E27FC236}">
                <a16:creationId xmlns:a16="http://schemas.microsoft.com/office/drawing/2014/main" id="{95EE481C-56DD-958B-4E6E-EC7BEB7E143B}"/>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2" name="Arrow: Chevron 11">
            <a:extLst>
              <a:ext uri="{FF2B5EF4-FFF2-40B4-BE49-F238E27FC236}">
                <a16:creationId xmlns:a16="http://schemas.microsoft.com/office/drawing/2014/main" id="{0715BFD5-7683-4B8B-89EB-3F2DFE9C7821}"/>
              </a:ext>
            </a:extLst>
          </p:cNvPr>
          <p:cNvSpPr/>
          <p:nvPr/>
        </p:nvSpPr>
        <p:spPr>
          <a:xfrm>
            <a:off x="1698229" y="255171"/>
            <a:ext cx="1871803" cy="279400"/>
          </a:xfrm>
          <a:prstGeom prst="chevron">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3923007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B03C729-383F-F7FC-58AF-BCC511852173}"/>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7CDD1295-03B3-FEA2-D671-2B2E6FB70780}"/>
              </a:ext>
            </a:extLst>
          </p:cNvPr>
          <p:cNvSpPr>
            <a:spLocks noGrp="1"/>
          </p:cNvSpPr>
          <p:nvPr>
            <p:ph type="sldNum" sz="quarter" idx="12"/>
          </p:nvPr>
        </p:nvSpPr>
        <p:spPr/>
        <p:txBody>
          <a:bodyPr/>
          <a:lstStyle/>
          <a:p>
            <a:fld id="{61696EC4-B4CF-4701-AD06-A8439D6D8E12}" type="slidenum">
              <a:rPr lang="en-US" noProof="0" smtClean="0"/>
              <a:t>30</a:t>
            </a:fld>
            <a:endParaRPr lang="en-US" noProof="0"/>
          </a:p>
        </p:txBody>
      </p:sp>
      <p:sp>
        <p:nvSpPr>
          <p:cNvPr id="5" name="Titel 4">
            <a:extLst>
              <a:ext uri="{FF2B5EF4-FFF2-40B4-BE49-F238E27FC236}">
                <a16:creationId xmlns:a16="http://schemas.microsoft.com/office/drawing/2014/main" id="{8430ACA2-308A-493A-E695-5117A3E5EC0C}"/>
              </a:ext>
            </a:extLst>
          </p:cNvPr>
          <p:cNvSpPr>
            <a:spLocks noGrp="1"/>
          </p:cNvSpPr>
          <p:nvPr>
            <p:ph type="title"/>
          </p:nvPr>
        </p:nvSpPr>
        <p:spPr/>
        <p:txBody>
          <a:bodyPr/>
          <a:lstStyle/>
          <a:p>
            <a:r>
              <a:rPr lang="de-DE"/>
              <a:t>User </a:t>
            </a:r>
            <a:r>
              <a:rPr lang="de-DE" err="1"/>
              <a:t>Requirements</a:t>
            </a:r>
            <a:r>
              <a:rPr lang="de-DE"/>
              <a:t> - Backup</a:t>
            </a:r>
          </a:p>
        </p:txBody>
      </p:sp>
      <p:graphicFrame>
        <p:nvGraphicFramePr>
          <p:cNvPr id="6" name="Tabelle 5">
            <a:extLst>
              <a:ext uri="{FF2B5EF4-FFF2-40B4-BE49-F238E27FC236}">
                <a16:creationId xmlns:a16="http://schemas.microsoft.com/office/drawing/2014/main" id="{C7FE1CED-E8CC-F27C-4E23-BDAB338C642F}"/>
              </a:ext>
            </a:extLst>
          </p:cNvPr>
          <p:cNvGraphicFramePr>
            <a:graphicFrameLocks noGrp="1"/>
          </p:cNvGraphicFramePr>
          <p:nvPr>
            <p:extLst>
              <p:ext uri="{D42A27DB-BD31-4B8C-83A1-F6EECF244321}">
                <p14:modId xmlns:p14="http://schemas.microsoft.com/office/powerpoint/2010/main" val="3039054446"/>
              </p:ext>
            </p:extLst>
          </p:nvPr>
        </p:nvGraphicFramePr>
        <p:xfrm>
          <a:off x="505577" y="1344712"/>
          <a:ext cx="10964527" cy="3108960"/>
        </p:xfrm>
        <a:graphic>
          <a:graphicData uri="http://schemas.openxmlformats.org/drawingml/2006/table">
            <a:tbl>
              <a:tblPr firstRow="1" bandRow="1">
                <a:tableStyleId>{5C22544A-7EE6-4342-B048-85BDC9FD1C3A}</a:tableStyleId>
              </a:tblPr>
              <a:tblGrid>
                <a:gridCol w="10964527">
                  <a:extLst>
                    <a:ext uri="{9D8B030D-6E8A-4147-A177-3AD203B41FA5}">
                      <a16:colId xmlns:a16="http://schemas.microsoft.com/office/drawing/2014/main" val="727257627"/>
                    </a:ext>
                  </a:extLst>
                </a:gridCol>
              </a:tblGrid>
              <a:tr h="370840">
                <a:tc>
                  <a:txBody>
                    <a:bodyPr/>
                    <a:lstStyle/>
                    <a:p>
                      <a:r>
                        <a:rPr lang="de-DE" sz="2400"/>
                        <a:t>User </a:t>
                      </a:r>
                      <a:r>
                        <a:rPr lang="de-DE" sz="2400" err="1"/>
                        <a:t>Requirements</a:t>
                      </a:r>
                      <a:endParaRPr lang="de-DE" sz="2400"/>
                    </a:p>
                  </a:txBody>
                  <a:tcPr/>
                </a:tc>
                <a:extLst>
                  <a:ext uri="{0D108BD9-81ED-4DB2-BD59-A6C34878D82A}">
                    <a16:rowId xmlns:a16="http://schemas.microsoft.com/office/drawing/2014/main" val="3570355302"/>
                  </a:ext>
                </a:extLst>
              </a:tr>
              <a:tr h="370840">
                <a:tc>
                  <a:txBody>
                    <a:bodyPr/>
                    <a:lstStyle/>
                    <a:p>
                      <a:r>
                        <a:rPr lang="de-DE" sz="2400"/>
                        <a:t>Nutzer kann nachträglich seinen CL als Graph oder Diagramm einsehen</a:t>
                      </a:r>
                    </a:p>
                  </a:txBody>
                  <a:tcPr/>
                </a:tc>
                <a:extLst>
                  <a:ext uri="{0D108BD9-81ED-4DB2-BD59-A6C34878D82A}">
                    <a16:rowId xmlns:a16="http://schemas.microsoft.com/office/drawing/2014/main" val="2214937373"/>
                  </a:ext>
                </a:extLst>
              </a:tr>
              <a:tr h="370840">
                <a:tc>
                  <a:txBody>
                    <a:bodyPr/>
                    <a:lstStyle/>
                    <a:p>
                      <a:r>
                        <a:rPr lang="de-DE" sz="2400"/>
                        <a:t>Nutzer kann Echtzeitdarstellung ausschalten</a:t>
                      </a:r>
                    </a:p>
                  </a:txBody>
                  <a:tcPr/>
                </a:tc>
                <a:extLst>
                  <a:ext uri="{0D108BD9-81ED-4DB2-BD59-A6C34878D82A}">
                    <a16:rowId xmlns:a16="http://schemas.microsoft.com/office/drawing/2014/main" val="2605478621"/>
                  </a:ext>
                </a:extLst>
              </a:tr>
              <a:tr h="370840">
                <a:tc>
                  <a:txBody>
                    <a:bodyPr/>
                    <a:lstStyle/>
                    <a:p>
                      <a:r>
                        <a:rPr lang="de-DE" sz="2400"/>
                        <a:t>Das Programm integriert die Onlinevorlesung</a:t>
                      </a:r>
                    </a:p>
                  </a:txBody>
                  <a:tcPr/>
                </a:tc>
                <a:extLst>
                  <a:ext uri="{0D108BD9-81ED-4DB2-BD59-A6C34878D82A}">
                    <a16:rowId xmlns:a16="http://schemas.microsoft.com/office/drawing/2014/main" val="3588574782"/>
                  </a:ext>
                </a:extLst>
              </a:tr>
              <a:tr h="0">
                <a:tc>
                  <a:txBody>
                    <a:bodyPr/>
                    <a:lstStyle/>
                    <a:p>
                      <a:r>
                        <a:rPr lang="de-DE" sz="2400"/>
                        <a:t>Nutzer kann Notizen schreiben, die später in der Retroperspektive angezeigt werden</a:t>
                      </a:r>
                    </a:p>
                  </a:txBody>
                  <a:tcPr/>
                </a:tc>
                <a:extLst>
                  <a:ext uri="{0D108BD9-81ED-4DB2-BD59-A6C34878D82A}">
                    <a16:rowId xmlns:a16="http://schemas.microsoft.com/office/drawing/2014/main" val="4016632671"/>
                  </a:ext>
                </a:extLst>
              </a:tr>
              <a:tr h="0">
                <a:tc>
                  <a:txBody>
                    <a:bodyPr/>
                    <a:lstStyle/>
                    <a:p>
                      <a:r>
                        <a:rPr lang="de-DE" sz="2400"/>
                        <a:t>Die Verarbeitung  der am eigenen Rechner oder in der Cloud anonymisiert sind</a:t>
                      </a:r>
                    </a:p>
                  </a:txBody>
                  <a:tcPr/>
                </a:tc>
                <a:extLst>
                  <a:ext uri="{0D108BD9-81ED-4DB2-BD59-A6C34878D82A}">
                    <a16:rowId xmlns:a16="http://schemas.microsoft.com/office/drawing/2014/main" val="28073531"/>
                  </a:ext>
                </a:extLst>
              </a:tr>
            </a:tbl>
          </a:graphicData>
        </a:graphic>
      </p:graphicFrame>
    </p:spTree>
    <p:extLst>
      <p:ext uri="{BB962C8B-B14F-4D97-AF65-F5344CB8AC3E}">
        <p14:creationId xmlns:p14="http://schemas.microsoft.com/office/powerpoint/2010/main" val="322992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FECC214-A91B-4446-2A0C-136F56EA2B84}"/>
              </a:ext>
            </a:extLst>
          </p:cNvPr>
          <p:cNvSpPr>
            <a:spLocks noGrp="1"/>
          </p:cNvSpPr>
          <p:nvPr>
            <p:ph idx="1"/>
          </p:nvPr>
        </p:nvSpPr>
        <p:spPr/>
        <p:txBody>
          <a:bodyPr>
            <a:normAutofit fontScale="92500" lnSpcReduction="10000"/>
          </a:bodyPr>
          <a:lstStyle/>
          <a:p>
            <a:r>
              <a:rPr lang="de-DE">
                <a:solidFill>
                  <a:srgbClr val="252525"/>
                </a:solidFill>
                <a:effectLst/>
              </a:rPr>
              <a:t>Als Student möchte ich eine Anwendung die mir während einer Onlinevorlesung anzeigt wie hoch meine mentale Belastung ist</a:t>
            </a:r>
          </a:p>
          <a:p>
            <a:r>
              <a:rPr lang="de-DE">
                <a:solidFill>
                  <a:srgbClr val="252525"/>
                </a:solidFill>
                <a:effectLst/>
              </a:rPr>
              <a:t>Als Student möchte ich eine Anwendung die mir nach einer Onlinevorlesung </a:t>
            </a:r>
            <a:r>
              <a:rPr lang="de-DE" err="1">
                <a:solidFill>
                  <a:srgbClr val="252525"/>
                </a:solidFill>
                <a:effectLst/>
              </a:rPr>
              <a:t>aneigen</a:t>
            </a:r>
            <a:r>
              <a:rPr lang="de-DE">
                <a:solidFill>
                  <a:srgbClr val="252525"/>
                </a:solidFill>
                <a:effectLst/>
              </a:rPr>
              <a:t> kann wie der Verlauf meiner mentalen Belastung war</a:t>
            </a:r>
          </a:p>
          <a:p>
            <a:r>
              <a:rPr lang="de-DE">
                <a:solidFill>
                  <a:srgbClr val="252525"/>
                </a:solidFill>
                <a:effectLst/>
              </a:rPr>
              <a:t>Als Teilnehmer an Onlinevorlesungen möchte ich selbst entscheiden können ob die Echtzeitdarstellung meines </a:t>
            </a:r>
            <a:r>
              <a:rPr lang="de-DE" err="1">
                <a:solidFill>
                  <a:srgbClr val="252525"/>
                </a:solidFill>
                <a:effectLst/>
              </a:rPr>
              <a:t>Cls</a:t>
            </a:r>
            <a:r>
              <a:rPr lang="de-DE">
                <a:solidFill>
                  <a:srgbClr val="252525"/>
                </a:solidFill>
                <a:effectLst/>
              </a:rPr>
              <a:t> angezeigt wird oder nicht</a:t>
            </a:r>
          </a:p>
          <a:p>
            <a:r>
              <a:rPr lang="de-DE">
                <a:solidFill>
                  <a:srgbClr val="252525"/>
                </a:solidFill>
                <a:effectLst/>
              </a:rPr>
              <a:t>Als Student möchte ich Notizen schreiben können die in der Retroperspektive angezeigt werden</a:t>
            </a:r>
          </a:p>
          <a:p>
            <a:r>
              <a:rPr lang="de-DE">
                <a:solidFill>
                  <a:srgbClr val="252525"/>
                </a:solidFill>
                <a:effectLst/>
              </a:rPr>
              <a:t>Als Teilnehmer an Onlinevorlesungen möchte ich, dass die Onlinevorlesung direkt in die Anwendung integriert ist</a:t>
            </a:r>
          </a:p>
          <a:p>
            <a:r>
              <a:rPr lang="de-DE">
                <a:solidFill>
                  <a:srgbClr val="252525"/>
                </a:solidFill>
                <a:effectLst/>
              </a:rPr>
              <a:t>Als Teilnehmer an Onlinevorlesungen möchte ich, dass meine gesammelten </a:t>
            </a:r>
            <a:r>
              <a:rPr lang="de-DE">
                <a:solidFill>
                  <a:srgbClr val="252525"/>
                </a:solidFill>
              </a:rPr>
              <a:t>sensiblen gesundheitsbezogene </a:t>
            </a:r>
            <a:r>
              <a:rPr lang="de-DE">
                <a:solidFill>
                  <a:srgbClr val="252525"/>
                </a:solidFill>
                <a:effectLst/>
              </a:rPr>
              <a:t>Daten direkt auf meinem Rechner verarbeitet werden oder anonymisiert werden</a:t>
            </a:r>
            <a:endParaRPr lang="de-DE"/>
          </a:p>
        </p:txBody>
      </p:sp>
      <p:sp>
        <p:nvSpPr>
          <p:cNvPr id="3" name="Datumsplatzhalter 2">
            <a:extLst>
              <a:ext uri="{FF2B5EF4-FFF2-40B4-BE49-F238E27FC236}">
                <a16:creationId xmlns:a16="http://schemas.microsoft.com/office/drawing/2014/main" id="{4EED6055-68F3-F18E-E407-E4E32138401A}"/>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E1BCD3B6-1540-0F99-D4E0-8D33A9BAE0DC}"/>
              </a:ext>
            </a:extLst>
          </p:cNvPr>
          <p:cNvSpPr>
            <a:spLocks noGrp="1"/>
          </p:cNvSpPr>
          <p:nvPr>
            <p:ph type="sldNum" sz="quarter" idx="12"/>
          </p:nvPr>
        </p:nvSpPr>
        <p:spPr/>
        <p:txBody>
          <a:bodyPr/>
          <a:lstStyle/>
          <a:p>
            <a:fld id="{61696EC4-B4CF-4701-AD06-A8439D6D8E12}" type="slidenum">
              <a:rPr lang="en-US" noProof="0" smtClean="0"/>
              <a:t>31</a:t>
            </a:fld>
            <a:endParaRPr lang="en-US" noProof="0"/>
          </a:p>
        </p:txBody>
      </p:sp>
      <p:sp>
        <p:nvSpPr>
          <p:cNvPr id="5" name="Titel 4">
            <a:extLst>
              <a:ext uri="{FF2B5EF4-FFF2-40B4-BE49-F238E27FC236}">
                <a16:creationId xmlns:a16="http://schemas.microsoft.com/office/drawing/2014/main" id="{3936E1B0-9323-5138-ACE9-5A62F474E291}"/>
              </a:ext>
            </a:extLst>
          </p:cNvPr>
          <p:cNvSpPr>
            <a:spLocks noGrp="1"/>
          </p:cNvSpPr>
          <p:nvPr>
            <p:ph type="title"/>
          </p:nvPr>
        </p:nvSpPr>
        <p:spPr/>
        <p:txBody>
          <a:bodyPr/>
          <a:lstStyle/>
          <a:p>
            <a:r>
              <a:rPr lang="de-DE"/>
              <a:t>User Stories - Backup</a:t>
            </a:r>
          </a:p>
        </p:txBody>
      </p:sp>
    </p:spTree>
    <p:extLst>
      <p:ext uri="{BB962C8B-B14F-4D97-AF65-F5344CB8AC3E}">
        <p14:creationId xmlns:p14="http://schemas.microsoft.com/office/powerpoint/2010/main" val="1447691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3EE058F-64B6-EBFF-18CD-372D10E89C85}"/>
              </a:ext>
            </a:extLst>
          </p:cNvPr>
          <p:cNvSpPr>
            <a:spLocks noGrp="1"/>
          </p:cNvSpPr>
          <p:nvPr>
            <p:ph idx="1"/>
          </p:nvPr>
        </p:nvSpPr>
        <p:spPr/>
        <p:txBody>
          <a:bodyPr/>
          <a:lstStyle/>
          <a:p>
            <a:r>
              <a:rPr lang="de-DE"/>
              <a:t>Beanspruchen Working Memory [4][5]</a:t>
            </a:r>
          </a:p>
          <a:p>
            <a:r>
              <a:rPr lang="de-DE"/>
              <a:t>N-Backtest wird vor Session durchgeführt</a:t>
            </a:r>
          </a:p>
          <a:p>
            <a:r>
              <a:rPr lang="de-DE"/>
              <a:t>Dient zur Erzeugung eines hohen </a:t>
            </a:r>
            <a:r>
              <a:rPr lang="de-DE" err="1"/>
              <a:t>CL´s</a:t>
            </a:r>
            <a:r>
              <a:rPr lang="de-DE"/>
              <a:t> zur Berechnung des CL Scores (weiteres nächste Folien)</a:t>
            </a:r>
          </a:p>
        </p:txBody>
      </p:sp>
      <p:sp>
        <p:nvSpPr>
          <p:cNvPr id="3" name="Datumsplatzhalter 2">
            <a:extLst>
              <a:ext uri="{FF2B5EF4-FFF2-40B4-BE49-F238E27FC236}">
                <a16:creationId xmlns:a16="http://schemas.microsoft.com/office/drawing/2014/main" id="{ACA8FBE8-97E1-FD82-31E6-3FFF94968B78}"/>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19EDFF8F-EFA7-05D7-5206-4CD672C06AE2}"/>
              </a:ext>
            </a:extLst>
          </p:cNvPr>
          <p:cNvSpPr>
            <a:spLocks noGrp="1"/>
          </p:cNvSpPr>
          <p:nvPr>
            <p:ph type="sldNum" sz="quarter" idx="12"/>
          </p:nvPr>
        </p:nvSpPr>
        <p:spPr/>
        <p:txBody>
          <a:bodyPr/>
          <a:lstStyle/>
          <a:p>
            <a:fld id="{61696EC4-B4CF-4701-AD06-A8439D6D8E12}" type="slidenum">
              <a:rPr lang="en-US" noProof="0" smtClean="0"/>
              <a:t>32</a:t>
            </a:fld>
            <a:endParaRPr lang="en-US" noProof="0"/>
          </a:p>
        </p:txBody>
      </p:sp>
      <p:sp>
        <p:nvSpPr>
          <p:cNvPr id="5" name="Titel 4">
            <a:extLst>
              <a:ext uri="{FF2B5EF4-FFF2-40B4-BE49-F238E27FC236}">
                <a16:creationId xmlns:a16="http://schemas.microsoft.com/office/drawing/2014/main" id="{3EFBBC13-3655-B7D3-9D76-3ABC667F4161}"/>
              </a:ext>
            </a:extLst>
          </p:cNvPr>
          <p:cNvSpPr>
            <a:spLocks noGrp="1"/>
          </p:cNvSpPr>
          <p:nvPr>
            <p:ph type="title"/>
          </p:nvPr>
        </p:nvSpPr>
        <p:spPr/>
        <p:txBody>
          <a:bodyPr/>
          <a:lstStyle/>
          <a:p>
            <a:r>
              <a:rPr lang="de-DE"/>
              <a:t>N-Backtest - Backup</a:t>
            </a:r>
          </a:p>
        </p:txBody>
      </p:sp>
    </p:spTree>
    <p:extLst>
      <p:ext uri="{BB962C8B-B14F-4D97-AF65-F5344CB8AC3E}">
        <p14:creationId xmlns:p14="http://schemas.microsoft.com/office/powerpoint/2010/main" val="15132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158A9CD-3AD5-9386-CF68-FF1792FCE5BC}"/>
              </a:ext>
            </a:extLst>
          </p:cNvPr>
          <p:cNvSpPr>
            <a:spLocks noGrp="1"/>
          </p:cNvSpPr>
          <p:nvPr>
            <p:ph idx="1"/>
          </p:nvPr>
        </p:nvSpPr>
        <p:spPr/>
        <p:txBody>
          <a:bodyPr vert="horz" lIns="0" tIns="0" rIns="0" bIns="0" rtlCol="0" anchor="t">
            <a:normAutofit/>
          </a:bodyPr>
          <a:lstStyle/>
          <a:p>
            <a:pPr marL="0" indent="0">
              <a:buNone/>
            </a:pPr>
            <a:r>
              <a:rPr lang="de-DE" sz="2650" b="1">
                <a:cs typeface="Arial" panose="020B0604020202020204"/>
              </a:rPr>
              <a:t>Versuchsaufbau</a:t>
            </a:r>
          </a:p>
          <a:p>
            <a:pPr marL="271145" indent="-271145"/>
            <a:r>
              <a:rPr lang="de-DE" sz="2650"/>
              <a:t>Durchführung von 2, 3, 4 und 5 Backtests</a:t>
            </a:r>
          </a:p>
          <a:p>
            <a:pPr marL="271145" indent="-271145"/>
            <a:r>
              <a:rPr lang="de-DE" sz="2650">
                <a:cs typeface="Arial"/>
              </a:rPr>
              <a:t>1,5min / Test, gefolgt von 2min Pause</a:t>
            </a:r>
          </a:p>
          <a:p>
            <a:pPr marL="271145" indent="-271145"/>
            <a:r>
              <a:rPr lang="de-DE" sz="2650"/>
              <a:t>5 Personen</a:t>
            </a:r>
            <a:endParaRPr lang="de-DE" sz="2650">
              <a:cs typeface="Arial"/>
            </a:endParaRPr>
          </a:p>
          <a:p>
            <a:pPr marL="271145" indent="-271145"/>
            <a:r>
              <a:rPr lang="de-DE" sz="2650"/>
              <a:t>Messung der Anstrengung durch CL Messung mit Kopfhörern und Ausfüllen von NASA TLX Fragebogen</a:t>
            </a:r>
            <a:endParaRPr lang="de-DE" sz="2650">
              <a:cs typeface="Arial"/>
            </a:endParaRPr>
          </a:p>
        </p:txBody>
      </p:sp>
      <p:sp>
        <p:nvSpPr>
          <p:cNvPr id="3" name="Datumsplatzhalter 2">
            <a:extLst>
              <a:ext uri="{FF2B5EF4-FFF2-40B4-BE49-F238E27FC236}">
                <a16:creationId xmlns:a16="http://schemas.microsoft.com/office/drawing/2014/main" id="{5B7B2714-2987-5842-4C16-9FBEE02564F6}"/>
              </a:ext>
            </a:extLst>
          </p:cNvPr>
          <p:cNvSpPr>
            <a:spLocks noGrp="1"/>
          </p:cNvSpPr>
          <p:nvPr>
            <p:ph type="dt" sz="half" idx="10"/>
          </p:nvPr>
        </p:nvSpPr>
        <p:spPr/>
        <p:txBody>
          <a:bodyPr/>
          <a:lstStyle/>
          <a:p>
            <a:fld id="{A2305563-CE94-4DED-B0ED-4D9559ECFD3C}" type="datetime1">
              <a:rPr lang="de-DE" smtClean="0"/>
              <a:t>30.03.2025</a:t>
            </a:fld>
            <a:endParaRPr lang="de-DE"/>
          </a:p>
        </p:txBody>
      </p:sp>
      <p:sp>
        <p:nvSpPr>
          <p:cNvPr id="4" name="Foliennummernplatzhalter 3">
            <a:extLst>
              <a:ext uri="{FF2B5EF4-FFF2-40B4-BE49-F238E27FC236}">
                <a16:creationId xmlns:a16="http://schemas.microsoft.com/office/drawing/2014/main" id="{7ECFBE33-DA58-3005-CB5C-E92DD78853F8}"/>
              </a:ext>
            </a:extLst>
          </p:cNvPr>
          <p:cNvSpPr>
            <a:spLocks noGrp="1"/>
          </p:cNvSpPr>
          <p:nvPr>
            <p:ph type="sldNum" sz="quarter" idx="12"/>
          </p:nvPr>
        </p:nvSpPr>
        <p:spPr/>
        <p:txBody>
          <a:bodyPr/>
          <a:lstStyle/>
          <a:p>
            <a:fld id="{B0DDF588-5466-4B51-9B60-B0DF1BE7AB09}" type="slidenum">
              <a:rPr lang="de-DE" smtClean="0"/>
              <a:t>33</a:t>
            </a:fld>
            <a:endParaRPr lang="de-DE"/>
          </a:p>
        </p:txBody>
      </p:sp>
      <p:sp>
        <p:nvSpPr>
          <p:cNvPr id="5" name="Titel 4">
            <a:extLst>
              <a:ext uri="{FF2B5EF4-FFF2-40B4-BE49-F238E27FC236}">
                <a16:creationId xmlns:a16="http://schemas.microsoft.com/office/drawing/2014/main" id="{F5610AB0-83C5-CA9B-26FD-749AE47E777A}"/>
              </a:ext>
            </a:extLst>
          </p:cNvPr>
          <p:cNvSpPr>
            <a:spLocks noGrp="1"/>
          </p:cNvSpPr>
          <p:nvPr>
            <p:ph type="title"/>
          </p:nvPr>
        </p:nvSpPr>
        <p:spPr/>
        <p:txBody>
          <a:bodyPr/>
          <a:lstStyle/>
          <a:p>
            <a:r>
              <a:rPr lang="de-DE"/>
              <a:t>Festlegung des N (1/2) -Backup</a:t>
            </a:r>
          </a:p>
        </p:txBody>
      </p:sp>
    </p:spTree>
    <p:extLst>
      <p:ext uri="{BB962C8B-B14F-4D97-AF65-F5344CB8AC3E}">
        <p14:creationId xmlns:p14="http://schemas.microsoft.com/office/powerpoint/2010/main" val="1834093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C2B7C30-B090-160C-A5B3-4CEAD0D2769B}"/>
              </a:ext>
            </a:extLst>
          </p:cNvPr>
          <p:cNvSpPr>
            <a:spLocks noGrp="1"/>
          </p:cNvSpPr>
          <p:nvPr>
            <p:ph idx="1"/>
          </p:nvPr>
        </p:nvSpPr>
        <p:spPr>
          <a:xfrm>
            <a:off x="533400" y="1162619"/>
            <a:ext cx="11125200" cy="4907365"/>
          </a:xfrm>
        </p:spPr>
        <p:txBody>
          <a:bodyPr vert="horz" lIns="0" tIns="0" rIns="0" bIns="0" rtlCol="0" anchor="t">
            <a:normAutofit/>
          </a:bodyPr>
          <a:lstStyle/>
          <a:p>
            <a:pPr marL="0" indent="0">
              <a:lnSpc>
                <a:spcPct val="160000"/>
              </a:lnSpc>
              <a:buNone/>
            </a:pPr>
            <a:r>
              <a:rPr lang="de-DE" sz="1800" b="1">
                <a:cs typeface="Arial" panose="020B0604020202020204"/>
              </a:rPr>
              <a:t>Ergebnisse</a:t>
            </a:r>
          </a:p>
          <a:p>
            <a:pPr marL="271145" indent="-271145"/>
            <a:r>
              <a:rPr lang="de-DE" sz="1800"/>
              <a:t>Nach 4 Back steigt der NASA Score nur noch minimal</a:t>
            </a:r>
            <a:endParaRPr lang="de-DE" sz="1800">
              <a:cs typeface="Arial" panose="020B0604020202020204"/>
            </a:endParaRPr>
          </a:p>
          <a:p>
            <a:pPr marL="271145" indent="-271145"/>
            <a:r>
              <a:rPr lang="de-DE" sz="1800"/>
              <a:t>Je höher das N desto höher auch die Frustration</a:t>
            </a:r>
            <a:endParaRPr lang="de-DE" sz="1800">
              <a:cs typeface="Arial" panose="020B0604020202020204"/>
            </a:endParaRPr>
          </a:p>
          <a:p>
            <a:pPr marL="271145" indent="-271145"/>
            <a:r>
              <a:rPr lang="de-DE" sz="1800">
                <a:cs typeface="Arial" panose="020B0604020202020204"/>
              </a:rPr>
              <a:t>Korrelation von CL-Score negative =&gt; nicht sinnvoll</a:t>
            </a:r>
          </a:p>
          <a:p>
            <a:pPr marL="271145" indent="-271145"/>
            <a:endParaRPr lang="de-DE" sz="1800">
              <a:cs typeface="Arial" panose="020B0604020202020204"/>
            </a:endParaRPr>
          </a:p>
          <a:p>
            <a:pPr marL="271145" indent="-271145">
              <a:buChar char="•"/>
            </a:pPr>
            <a:endParaRPr lang="de-DE" sz="1800">
              <a:cs typeface="Arial" panose="020B0604020202020204"/>
            </a:endParaRPr>
          </a:p>
          <a:p>
            <a:pPr marL="271145" indent="-271145">
              <a:buChar char="•"/>
            </a:pPr>
            <a:endParaRPr lang="de-DE" sz="1800">
              <a:cs typeface="Arial" panose="020B0604020202020204"/>
            </a:endParaRPr>
          </a:p>
          <a:p>
            <a:pPr marL="0" indent="0">
              <a:buNone/>
            </a:pPr>
            <a:endParaRPr lang="de-DE" sz="1800">
              <a:cs typeface="Arial" panose="020B0604020202020204"/>
            </a:endParaRPr>
          </a:p>
          <a:p>
            <a:pPr marL="0" indent="0">
              <a:lnSpc>
                <a:spcPct val="160000"/>
              </a:lnSpc>
              <a:buNone/>
            </a:pPr>
            <a:r>
              <a:rPr lang="de-DE" sz="1800" b="1">
                <a:cs typeface="Arial" panose="020B0604020202020204"/>
              </a:rPr>
              <a:t>						Schlussfolgerung</a:t>
            </a:r>
          </a:p>
          <a:p>
            <a:pPr marL="0" indent="0">
              <a:lnSpc>
                <a:spcPct val="160000"/>
              </a:lnSpc>
              <a:buNone/>
            </a:pPr>
            <a:r>
              <a:rPr lang="de-DE" sz="1800" b="1">
                <a:cs typeface="Arial" panose="020B0604020202020204"/>
              </a:rPr>
              <a:t>						</a:t>
            </a:r>
            <a:r>
              <a:rPr lang="de-DE" sz="1800"/>
              <a:t>=&gt; 4 Backtest</a:t>
            </a:r>
            <a:endParaRPr lang="de-DE" sz="1800">
              <a:cs typeface="Arial" panose="020B0604020202020204"/>
            </a:endParaRPr>
          </a:p>
          <a:p>
            <a:pPr marL="0" indent="0">
              <a:lnSpc>
                <a:spcPct val="160000"/>
              </a:lnSpc>
              <a:buNone/>
            </a:pPr>
            <a:endParaRPr lang="de-DE" sz="1800" b="1">
              <a:cs typeface="Arial" panose="020B0604020202020204"/>
            </a:endParaRPr>
          </a:p>
          <a:p>
            <a:pPr marL="0" indent="0">
              <a:lnSpc>
                <a:spcPct val="160000"/>
              </a:lnSpc>
              <a:buNone/>
            </a:pPr>
            <a:endParaRPr lang="de-DE" sz="1800" b="1">
              <a:cs typeface="Arial" panose="020B0604020202020204"/>
            </a:endParaRPr>
          </a:p>
          <a:p>
            <a:pPr marL="0" indent="0">
              <a:lnSpc>
                <a:spcPct val="160000"/>
              </a:lnSpc>
              <a:buNone/>
            </a:pPr>
            <a:endParaRPr lang="de-DE" sz="1800" b="1">
              <a:cs typeface="Arial" panose="020B0604020202020204"/>
            </a:endParaRPr>
          </a:p>
          <a:p>
            <a:pPr marL="0" indent="0">
              <a:lnSpc>
                <a:spcPct val="160000"/>
              </a:lnSpc>
              <a:buNone/>
            </a:pPr>
            <a:endParaRPr lang="de-DE" sz="1800" b="1">
              <a:cs typeface="Arial" panose="020B0604020202020204"/>
            </a:endParaRPr>
          </a:p>
          <a:p>
            <a:pPr marL="0" indent="0">
              <a:lnSpc>
                <a:spcPct val="160000"/>
              </a:lnSpc>
              <a:buNone/>
            </a:pPr>
            <a:endParaRPr lang="de-DE" sz="1800" b="1">
              <a:cs typeface="Arial" panose="020B0604020202020204"/>
            </a:endParaRPr>
          </a:p>
          <a:p>
            <a:pPr marL="271145" indent="-271145"/>
            <a:endParaRPr lang="de-DE">
              <a:cs typeface="Arial" panose="020B0604020202020204"/>
            </a:endParaRPr>
          </a:p>
        </p:txBody>
      </p:sp>
      <p:sp>
        <p:nvSpPr>
          <p:cNvPr id="3" name="Datumsplatzhalter 2">
            <a:extLst>
              <a:ext uri="{FF2B5EF4-FFF2-40B4-BE49-F238E27FC236}">
                <a16:creationId xmlns:a16="http://schemas.microsoft.com/office/drawing/2014/main" id="{921A89D3-B9DA-67A6-F1F8-236724AB889F}"/>
              </a:ext>
            </a:extLst>
          </p:cNvPr>
          <p:cNvSpPr>
            <a:spLocks noGrp="1"/>
          </p:cNvSpPr>
          <p:nvPr>
            <p:ph type="dt" sz="half" idx="10"/>
          </p:nvPr>
        </p:nvSpPr>
        <p:spPr/>
        <p:txBody>
          <a:bodyPr/>
          <a:lstStyle/>
          <a:p>
            <a:fld id="{0E49E774-2D89-4967-9724-7D25FADDFFEE}" type="datetime1">
              <a:rPr lang="de-DE" smtClean="0"/>
              <a:t>30.03.2025</a:t>
            </a:fld>
            <a:endParaRPr lang="de-DE"/>
          </a:p>
        </p:txBody>
      </p:sp>
      <p:sp>
        <p:nvSpPr>
          <p:cNvPr id="4" name="Foliennummernplatzhalter 3">
            <a:extLst>
              <a:ext uri="{FF2B5EF4-FFF2-40B4-BE49-F238E27FC236}">
                <a16:creationId xmlns:a16="http://schemas.microsoft.com/office/drawing/2014/main" id="{A92D7C3E-67A8-4395-8AC5-8C65C913AD47}"/>
              </a:ext>
            </a:extLst>
          </p:cNvPr>
          <p:cNvSpPr>
            <a:spLocks noGrp="1"/>
          </p:cNvSpPr>
          <p:nvPr>
            <p:ph type="sldNum" sz="quarter" idx="12"/>
          </p:nvPr>
        </p:nvSpPr>
        <p:spPr/>
        <p:txBody>
          <a:bodyPr/>
          <a:lstStyle/>
          <a:p>
            <a:fld id="{B0DDF588-5466-4B51-9B60-B0DF1BE7AB09}" type="slidenum">
              <a:rPr lang="de-DE" smtClean="0"/>
              <a:t>34</a:t>
            </a:fld>
            <a:endParaRPr lang="de-DE"/>
          </a:p>
        </p:txBody>
      </p:sp>
      <p:sp>
        <p:nvSpPr>
          <p:cNvPr id="5" name="Titel 4">
            <a:extLst>
              <a:ext uri="{FF2B5EF4-FFF2-40B4-BE49-F238E27FC236}">
                <a16:creationId xmlns:a16="http://schemas.microsoft.com/office/drawing/2014/main" id="{B09E6B20-80C7-B2F7-B625-1688F86EB7AA}"/>
              </a:ext>
            </a:extLst>
          </p:cNvPr>
          <p:cNvSpPr>
            <a:spLocks noGrp="1"/>
          </p:cNvSpPr>
          <p:nvPr>
            <p:ph type="title"/>
          </p:nvPr>
        </p:nvSpPr>
        <p:spPr/>
        <p:txBody>
          <a:bodyPr/>
          <a:lstStyle/>
          <a:p>
            <a:r>
              <a:rPr lang="de-DE"/>
              <a:t>Festlegung des N (2/2) - Backup</a:t>
            </a:r>
          </a:p>
        </p:txBody>
      </p:sp>
      <p:pic>
        <p:nvPicPr>
          <p:cNvPr id="11" name="Grafik 10">
            <a:extLst>
              <a:ext uri="{FF2B5EF4-FFF2-40B4-BE49-F238E27FC236}">
                <a16:creationId xmlns:a16="http://schemas.microsoft.com/office/drawing/2014/main" id="{24CDB9EC-85CE-9345-FECA-47FB8EEFF309}"/>
              </a:ext>
            </a:extLst>
          </p:cNvPr>
          <p:cNvPicPr>
            <a:picLocks noChangeAspect="1"/>
          </p:cNvPicPr>
          <p:nvPr/>
        </p:nvPicPr>
        <p:blipFill>
          <a:blip r:embed="rId2"/>
          <a:stretch>
            <a:fillRect/>
          </a:stretch>
        </p:blipFill>
        <p:spPr>
          <a:xfrm>
            <a:off x="288000" y="2752658"/>
            <a:ext cx="5515583" cy="3447239"/>
          </a:xfrm>
          <a:prstGeom prst="rect">
            <a:avLst/>
          </a:prstGeom>
        </p:spPr>
      </p:pic>
    </p:spTree>
    <p:extLst>
      <p:ext uri="{BB962C8B-B14F-4D97-AF65-F5344CB8AC3E}">
        <p14:creationId xmlns:p14="http://schemas.microsoft.com/office/powerpoint/2010/main" val="1539757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767ED83-9E52-F62D-047F-AF90A8116F8A}"/>
              </a:ext>
            </a:extLst>
          </p:cNvPr>
          <p:cNvSpPr>
            <a:spLocks noGrp="1"/>
          </p:cNvSpPr>
          <p:nvPr>
            <p:ph idx="1"/>
          </p:nvPr>
        </p:nvSpPr>
        <p:spPr/>
        <p:txBody>
          <a:bodyPr>
            <a:normAutofit fontScale="92500" lnSpcReduction="10000"/>
          </a:bodyPr>
          <a:lstStyle/>
          <a:p>
            <a:r>
              <a:rPr lang="de-DE"/>
              <a:t>8/10 Personen für die 1. Variante</a:t>
            </a:r>
          </a:p>
          <a:p>
            <a:r>
              <a:rPr lang="de-DE"/>
              <a:t>Gründe für die Wahl:</a:t>
            </a:r>
          </a:p>
          <a:p>
            <a:pPr marL="0" indent="0">
              <a:buNone/>
            </a:pPr>
            <a:r>
              <a:rPr lang="de-DE"/>
              <a:t>	- „Mir gefällt die erste Option besser, da sie verständlicher ist. Ich 	  	finde eine kontinuierliche Anzeige anstelle einer diskreten 	Darstellung 	besser für den Vergleich.“</a:t>
            </a:r>
          </a:p>
          <a:p>
            <a:pPr marL="0" indent="0">
              <a:buNone/>
            </a:pPr>
            <a:r>
              <a:rPr lang="de-DE"/>
              <a:t>	- „Ich finde die Ampeldarstellung zu simpel, um meinen CL 	ausreichend gut darstellen. Beim Barometer würde ich mich jedoch 	schlecht fühlen lassen, wenn die Anzeige bei steigender CL in den roten 	Bereich rutscht. Die Farbe rot assoziiere ich mit einem Verbot oder 	einem Fehler. Wenn die Anzeige rot wäre, würde ich das als meinen 	eigenen Fehler wahrnehmen und dadurch noch mehr Stress empfinden. 	Eine einfarbige Anzeige, die nur einen Wert zeigt, erscheint mir 	hingegen neutral und ermöglicht es mir, die Werte eigenständig zu 	interpretieren, ohne von der Darstellung beeinflusst zu werden.“</a:t>
            </a:r>
          </a:p>
        </p:txBody>
      </p:sp>
      <p:sp>
        <p:nvSpPr>
          <p:cNvPr id="3" name="Datumsplatzhalter 2">
            <a:extLst>
              <a:ext uri="{FF2B5EF4-FFF2-40B4-BE49-F238E27FC236}">
                <a16:creationId xmlns:a16="http://schemas.microsoft.com/office/drawing/2014/main" id="{1BAA5CD6-9E26-F03F-52CC-392017CA4F16}"/>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51FCC35F-98DE-35A6-1962-B4E551D03213}"/>
              </a:ext>
            </a:extLst>
          </p:cNvPr>
          <p:cNvSpPr>
            <a:spLocks noGrp="1"/>
          </p:cNvSpPr>
          <p:nvPr>
            <p:ph type="sldNum" sz="quarter" idx="12"/>
          </p:nvPr>
        </p:nvSpPr>
        <p:spPr/>
        <p:txBody>
          <a:bodyPr/>
          <a:lstStyle/>
          <a:p>
            <a:fld id="{61696EC4-B4CF-4701-AD06-A8439D6D8E12}" type="slidenum">
              <a:rPr lang="en-US" noProof="0" smtClean="0"/>
              <a:t>35</a:t>
            </a:fld>
            <a:endParaRPr lang="en-US" noProof="0"/>
          </a:p>
        </p:txBody>
      </p:sp>
      <p:sp>
        <p:nvSpPr>
          <p:cNvPr id="5" name="Titel 4">
            <a:extLst>
              <a:ext uri="{FF2B5EF4-FFF2-40B4-BE49-F238E27FC236}">
                <a16:creationId xmlns:a16="http://schemas.microsoft.com/office/drawing/2014/main" id="{67E5325E-882F-1A84-5474-B3935013AD86}"/>
              </a:ext>
            </a:extLst>
          </p:cNvPr>
          <p:cNvSpPr>
            <a:spLocks noGrp="1"/>
          </p:cNvSpPr>
          <p:nvPr>
            <p:ph type="title"/>
          </p:nvPr>
        </p:nvSpPr>
        <p:spPr/>
        <p:txBody>
          <a:bodyPr>
            <a:normAutofit/>
          </a:bodyPr>
          <a:lstStyle/>
          <a:p>
            <a:r>
              <a:rPr lang="de-DE"/>
              <a:t>Anzeige – Fragebogen Ergebnisse - Backup</a:t>
            </a:r>
          </a:p>
        </p:txBody>
      </p:sp>
    </p:spTree>
    <p:extLst>
      <p:ext uri="{BB962C8B-B14F-4D97-AF65-F5344CB8AC3E}">
        <p14:creationId xmlns:p14="http://schemas.microsoft.com/office/powerpoint/2010/main" val="4175031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D4DAF-570F-6FF0-5DA8-B51442E68C36}"/>
              </a:ext>
            </a:extLst>
          </p:cNvPr>
          <p:cNvSpPr>
            <a:spLocks noGrp="1"/>
          </p:cNvSpPr>
          <p:nvPr>
            <p:ph idx="1"/>
          </p:nvPr>
        </p:nvSpPr>
        <p:spPr/>
        <p:txBody>
          <a:bodyPr vert="horz" lIns="0" tIns="0" rIns="0" bIns="0" rtlCol="0" anchor="t">
            <a:normAutofit/>
          </a:bodyPr>
          <a:lstStyle/>
          <a:p>
            <a:pPr marL="271145" indent="-271145"/>
            <a:r>
              <a:rPr lang="en-US" sz="2700">
                <a:cs typeface="Arial"/>
              </a:rPr>
              <a:t>Von </a:t>
            </a:r>
            <a:r>
              <a:rPr lang="en-US" sz="2700" err="1">
                <a:cs typeface="Arial"/>
              </a:rPr>
              <a:t>uns</a:t>
            </a:r>
            <a:r>
              <a:rPr lang="en-US" sz="2700">
                <a:cs typeface="Arial"/>
              </a:rPr>
              <a:t> </a:t>
            </a:r>
            <a:r>
              <a:rPr lang="en-US" sz="2700" err="1">
                <a:cs typeface="Arial"/>
              </a:rPr>
              <a:t>erstellten</a:t>
            </a:r>
            <a:r>
              <a:rPr lang="en-US" sz="2700">
                <a:cs typeface="Arial"/>
              </a:rPr>
              <a:t> </a:t>
            </a:r>
            <a:r>
              <a:rPr lang="en-US" sz="2700" err="1">
                <a:cs typeface="Arial"/>
              </a:rPr>
              <a:t>Erwartungen</a:t>
            </a:r>
            <a:r>
              <a:rPr lang="en-US" sz="2700">
                <a:cs typeface="Arial"/>
              </a:rPr>
              <a:t> für die </a:t>
            </a:r>
            <a:r>
              <a:rPr lang="en-US" sz="2700" err="1">
                <a:cs typeface="Arial"/>
              </a:rPr>
              <a:t>Scorefunktion</a:t>
            </a:r>
            <a:r>
              <a:rPr lang="en-US" sz="2700">
                <a:cs typeface="Arial"/>
              </a:rPr>
              <a:t> S:</a:t>
            </a:r>
            <a:endParaRPr lang="en-US"/>
          </a:p>
          <a:p>
            <a:pPr marL="626745" lvl="1" indent="-271145">
              <a:buFont typeface="Courier New,monospace"/>
              <a:buChar char="o"/>
            </a:pPr>
            <a:r>
              <a:rPr lang="en-US" sz="2400">
                <a:cs typeface="Arial"/>
              </a:rPr>
              <a:t>S: I→(0,100) , I=(0,∞)</a:t>
            </a:r>
          </a:p>
          <a:p>
            <a:pPr marL="626745" lvl="1" indent="-271145">
              <a:buFont typeface="Courier New,monospace"/>
              <a:buChar char="o"/>
            </a:pPr>
            <a:r>
              <a:rPr lang="en-US" sz="2400">
                <a:cs typeface="Arial"/>
              </a:rPr>
              <a:t>S(</a:t>
            </a:r>
            <a:r>
              <a:rPr lang="en-US" sz="2400" err="1">
                <a:cs typeface="Arial"/>
              </a:rPr>
              <a:t>I</a:t>
            </a:r>
            <a:r>
              <a:rPr lang="en-US" sz="1200" err="1">
                <a:cs typeface="Arial"/>
              </a:rPr>
              <a:t>Base</a:t>
            </a:r>
            <a:r>
              <a:rPr lang="en-US" sz="2400">
                <a:cs typeface="Arial"/>
              </a:rPr>
              <a:t>) ≈ 10 </a:t>
            </a:r>
          </a:p>
          <a:p>
            <a:pPr marL="626745" lvl="1" indent="-271145">
              <a:buFont typeface="Courier New,monospace"/>
              <a:buChar char="o"/>
            </a:pPr>
            <a:r>
              <a:rPr lang="en-US" sz="2400">
                <a:cs typeface="Arial"/>
              </a:rPr>
              <a:t>S(I</a:t>
            </a:r>
            <a:r>
              <a:rPr lang="en-US" sz="1200">
                <a:cs typeface="Arial"/>
              </a:rPr>
              <a:t>Max</a:t>
            </a:r>
            <a:r>
              <a:rPr lang="en-US" sz="2400">
                <a:cs typeface="Arial"/>
              </a:rPr>
              <a:t>) ≈ 90</a:t>
            </a:r>
          </a:p>
          <a:p>
            <a:pPr marL="626745" lvl="1" indent="-271145">
              <a:buFont typeface="Courier New,monospace"/>
              <a:buChar char="o"/>
            </a:pPr>
            <a:r>
              <a:rPr lang="en-US" sz="2400" err="1">
                <a:cs typeface="Arial"/>
              </a:rPr>
              <a:t>lim</a:t>
            </a:r>
            <a:r>
              <a:rPr lang="en-US" sz="2400">
                <a:cs typeface="Arial"/>
              </a:rPr>
              <a:t> I → 0  S(I) = 0</a:t>
            </a:r>
          </a:p>
          <a:p>
            <a:pPr marL="626745" lvl="1" indent="-271145">
              <a:buFont typeface="Courier New,monospace"/>
              <a:buChar char="o"/>
            </a:pPr>
            <a:r>
              <a:rPr lang="en-US" sz="2400" err="1">
                <a:cs typeface="Arial"/>
              </a:rPr>
              <a:t>lim</a:t>
            </a:r>
            <a:r>
              <a:rPr lang="en-US" sz="2400">
                <a:cs typeface="Arial"/>
              </a:rPr>
              <a:t> I → ∞  S(I) = 100</a:t>
            </a:r>
          </a:p>
          <a:p>
            <a:pPr marL="626745" lvl="1" indent="-271145">
              <a:buFont typeface="Courier New,monospace"/>
              <a:buChar char="o"/>
            </a:pPr>
            <a:endParaRPr lang="en-US" sz="2400">
              <a:cs typeface="Arial"/>
            </a:endParaRPr>
          </a:p>
          <a:p>
            <a:pPr marL="626745" lvl="1" indent="-271145">
              <a:buFont typeface="Courier New,monospace"/>
              <a:buChar char="o"/>
            </a:pPr>
            <a:endParaRPr lang="en-US" sz="2400">
              <a:cs typeface="Arial"/>
            </a:endParaRPr>
          </a:p>
          <a:p>
            <a:pPr marL="626745" lvl="1" indent="-271145">
              <a:buFont typeface="Courier New,monospace"/>
              <a:buChar char="o"/>
            </a:pPr>
            <a:endParaRPr lang="en-US" sz="2400">
              <a:cs typeface="Arial"/>
            </a:endParaRPr>
          </a:p>
          <a:p>
            <a:pPr marL="626745" lvl="1" indent="-271145">
              <a:buFont typeface="Courier New,monospace"/>
              <a:buChar char="o"/>
            </a:pPr>
            <a:endParaRPr lang="en-US" sz="2400">
              <a:cs typeface="Arial"/>
            </a:endParaRPr>
          </a:p>
          <a:p>
            <a:pPr marL="626745" lvl="1" indent="-271145">
              <a:buFont typeface="Courier New,monospace"/>
              <a:buChar char="o"/>
            </a:pPr>
            <a:endParaRPr lang="en-US" sz="2400">
              <a:cs typeface="Arial"/>
            </a:endParaRPr>
          </a:p>
          <a:p>
            <a:pPr marL="271145" indent="-271145"/>
            <a:endParaRPr lang="en-US" sz="2650">
              <a:cs typeface="Arial"/>
            </a:endParaRPr>
          </a:p>
          <a:p>
            <a:pPr marL="271145" indent="-271145"/>
            <a:endParaRPr lang="en-US" sz="2650">
              <a:cs typeface="Arial"/>
            </a:endParaRPr>
          </a:p>
        </p:txBody>
      </p:sp>
      <p:sp>
        <p:nvSpPr>
          <p:cNvPr id="3" name="Date Placeholder 2">
            <a:extLst>
              <a:ext uri="{FF2B5EF4-FFF2-40B4-BE49-F238E27FC236}">
                <a16:creationId xmlns:a16="http://schemas.microsoft.com/office/drawing/2014/main" id="{7AA56F2E-23AE-1460-DA7C-381F28480366}"/>
              </a:ext>
            </a:extLst>
          </p:cNvPr>
          <p:cNvSpPr>
            <a:spLocks noGrp="1"/>
          </p:cNvSpPr>
          <p:nvPr>
            <p:ph type="dt" sz="half" idx="10"/>
          </p:nvPr>
        </p:nvSpPr>
        <p:spPr/>
        <p:txBody>
          <a:bodyPr/>
          <a:lstStyle/>
          <a:p>
            <a:fld id="{C0E73D85-05D5-49B7-81DE-D4B095E3A572}" type="datetime1">
              <a:rPr lang="en-US"/>
              <a:t>3/30/2025</a:t>
            </a:fld>
            <a:endParaRPr lang="de-DE"/>
          </a:p>
        </p:txBody>
      </p:sp>
      <p:sp>
        <p:nvSpPr>
          <p:cNvPr id="4" name="Slide Number Placeholder 3">
            <a:extLst>
              <a:ext uri="{FF2B5EF4-FFF2-40B4-BE49-F238E27FC236}">
                <a16:creationId xmlns:a16="http://schemas.microsoft.com/office/drawing/2014/main" id="{E34BE055-3651-B660-1029-0821085A0999}"/>
              </a:ext>
            </a:extLst>
          </p:cNvPr>
          <p:cNvSpPr>
            <a:spLocks noGrp="1"/>
          </p:cNvSpPr>
          <p:nvPr>
            <p:ph type="sldNum" sz="quarter" idx="12"/>
          </p:nvPr>
        </p:nvSpPr>
        <p:spPr/>
        <p:txBody>
          <a:bodyPr/>
          <a:lstStyle/>
          <a:p>
            <a:fld id="{B0DDF588-5466-4B51-9B60-B0DF1BE7AB09}" type="slidenum">
              <a:rPr lang="de-DE" smtClean="0"/>
              <a:t>36</a:t>
            </a:fld>
            <a:endParaRPr lang="de-DE"/>
          </a:p>
        </p:txBody>
      </p:sp>
      <p:sp>
        <p:nvSpPr>
          <p:cNvPr id="5" name="Title 4">
            <a:extLst>
              <a:ext uri="{FF2B5EF4-FFF2-40B4-BE49-F238E27FC236}">
                <a16:creationId xmlns:a16="http://schemas.microsoft.com/office/drawing/2014/main" id="{5C822417-A0C0-83C2-240D-FFEDB450A2FB}"/>
              </a:ext>
            </a:extLst>
          </p:cNvPr>
          <p:cNvSpPr>
            <a:spLocks noGrp="1"/>
          </p:cNvSpPr>
          <p:nvPr>
            <p:ph type="title"/>
          </p:nvPr>
        </p:nvSpPr>
        <p:spPr/>
        <p:txBody>
          <a:bodyPr/>
          <a:lstStyle/>
          <a:p>
            <a:r>
              <a:rPr lang="en-US" sz="3150">
                <a:cs typeface="Arial"/>
              </a:rPr>
              <a:t>Backup – CL Score</a:t>
            </a:r>
            <a:endParaRPr lang="en-US" sz="3150"/>
          </a:p>
        </p:txBody>
      </p:sp>
      <p:pic>
        <p:nvPicPr>
          <p:cNvPr id="7" name="Picture 6" descr="A mathematical equation with numbers and symbols&#10;&#10;AI-generated content may be incorrect.">
            <a:extLst>
              <a:ext uri="{FF2B5EF4-FFF2-40B4-BE49-F238E27FC236}">
                <a16:creationId xmlns:a16="http://schemas.microsoft.com/office/drawing/2014/main" id="{3812B2B2-0031-A124-88B5-935CEEC5D40A}"/>
              </a:ext>
            </a:extLst>
          </p:cNvPr>
          <p:cNvPicPr>
            <a:picLocks noChangeAspect="1"/>
          </p:cNvPicPr>
          <p:nvPr/>
        </p:nvPicPr>
        <p:blipFill>
          <a:blip r:embed="rId2"/>
          <a:stretch>
            <a:fillRect/>
          </a:stretch>
        </p:blipFill>
        <p:spPr>
          <a:xfrm>
            <a:off x="3946275" y="4321318"/>
            <a:ext cx="2617857" cy="1103382"/>
          </a:xfrm>
          <a:prstGeom prst="rect">
            <a:avLst/>
          </a:prstGeom>
        </p:spPr>
      </p:pic>
      <p:pic>
        <p:nvPicPr>
          <p:cNvPr id="9" name="Picture 8" descr="A mathematical equation with black text&#10;&#10;AI-generated content may be incorrect.">
            <a:extLst>
              <a:ext uri="{FF2B5EF4-FFF2-40B4-BE49-F238E27FC236}">
                <a16:creationId xmlns:a16="http://schemas.microsoft.com/office/drawing/2014/main" id="{44AB096C-95B5-0918-ED9D-5F336F685D3D}"/>
              </a:ext>
            </a:extLst>
          </p:cNvPr>
          <p:cNvPicPr>
            <a:picLocks noChangeAspect="1"/>
          </p:cNvPicPr>
          <p:nvPr/>
        </p:nvPicPr>
        <p:blipFill>
          <a:blip r:embed="rId3"/>
          <a:stretch>
            <a:fillRect/>
          </a:stretch>
        </p:blipFill>
        <p:spPr>
          <a:xfrm>
            <a:off x="7707691" y="3903377"/>
            <a:ext cx="2133600" cy="838200"/>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09C11247-985D-4B6A-A606-860AFBE5BD54}"/>
              </a:ext>
            </a:extLst>
          </p:cNvPr>
          <p:cNvPicPr>
            <a:picLocks noChangeAspect="1"/>
          </p:cNvPicPr>
          <p:nvPr/>
        </p:nvPicPr>
        <p:blipFill>
          <a:blip r:embed="rId4"/>
          <a:stretch>
            <a:fillRect/>
          </a:stretch>
        </p:blipFill>
        <p:spPr>
          <a:xfrm>
            <a:off x="7728259" y="4870829"/>
            <a:ext cx="2114550" cy="914400"/>
          </a:xfrm>
          <a:prstGeom prst="rect">
            <a:avLst/>
          </a:prstGeom>
        </p:spPr>
      </p:pic>
      <p:sp>
        <p:nvSpPr>
          <p:cNvPr id="13" name="TextBox 12">
            <a:extLst>
              <a:ext uri="{FF2B5EF4-FFF2-40B4-BE49-F238E27FC236}">
                <a16:creationId xmlns:a16="http://schemas.microsoft.com/office/drawing/2014/main" id="{442396EF-9A98-09F5-1E0D-B3830E60F69E}"/>
              </a:ext>
            </a:extLst>
          </p:cNvPr>
          <p:cNvSpPr txBox="1"/>
          <p:nvPr/>
        </p:nvSpPr>
        <p:spPr>
          <a:xfrm>
            <a:off x="6915170" y="4446375"/>
            <a:ext cx="690061" cy="500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50" err="1">
                <a:cs typeface="Arial"/>
              </a:rPr>
              <a:t>mit</a:t>
            </a:r>
            <a:endParaRPr lang="en-US" sz="2650" err="1"/>
          </a:p>
        </p:txBody>
      </p:sp>
      <p:sp>
        <p:nvSpPr>
          <p:cNvPr id="14" name="TextBox 13">
            <a:extLst>
              <a:ext uri="{FF2B5EF4-FFF2-40B4-BE49-F238E27FC236}">
                <a16:creationId xmlns:a16="http://schemas.microsoft.com/office/drawing/2014/main" id="{C51DF099-31B0-0F31-287E-466077D173E3}"/>
              </a:ext>
            </a:extLst>
          </p:cNvPr>
          <p:cNvSpPr txBox="1"/>
          <p:nvPr/>
        </p:nvSpPr>
        <p:spPr>
          <a:xfrm>
            <a:off x="314084" y="4431336"/>
            <a:ext cx="4004852"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err="1">
                <a:cs typeface="Arial"/>
              </a:rPr>
              <a:t>Logistische</a:t>
            </a:r>
            <a:r>
              <a:rPr lang="en-US" sz="2700">
                <a:cs typeface="Arial"/>
              </a:rPr>
              <a:t> </a:t>
            </a:r>
            <a:r>
              <a:rPr lang="en-US" sz="2700" err="1">
                <a:cs typeface="Arial"/>
              </a:rPr>
              <a:t>Funktion</a:t>
            </a:r>
            <a:r>
              <a:rPr lang="en-US" sz="2700">
                <a:cs typeface="Arial"/>
              </a:rPr>
              <a:t>: </a:t>
            </a:r>
            <a:endParaRPr lang="en-US"/>
          </a:p>
        </p:txBody>
      </p:sp>
    </p:spTree>
    <p:extLst>
      <p:ext uri="{BB962C8B-B14F-4D97-AF65-F5344CB8AC3E}">
        <p14:creationId xmlns:p14="http://schemas.microsoft.com/office/powerpoint/2010/main" val="3747495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BF92AA2-EB3A-86F9-A8E8-65A877EFE799}"/>
              </a:ext>
            </a:extLst>
          </p:cNvPr>
          <p:cNvSpPr>
            <a:spLocks noGrp="1"/>
          </p:cNvSpPr>
          <p:nvPr>
            <p:ph idx="1"/>
          </p:nvPr>
        </p:nvSpPr>
        <p:spPr/>
        <p:txBody>
          <a:bodyPr vert="horz" lIns="0" tIns="0" rIns="0" bIns="0" rtlCol="0" anchor="t">
            <a:normAutofit/>
          </a:bodyPr>
          <a:lstStyle/>
          <a:p>
            <a:pPr marL="271145" indent="-271145"/>
            <a:r>
              <a:rPr lang="de-DE" sz="2700">
                <a:cs typeface="Arial"/>
              </a:rPr>
              <a:t>Usability Test Aufgaben</a:t>
            </a:r>
            <a:endParaRPr lang="en-US" sz="2700">
              <a:cs typeface="Arial"/>
            </a:endParaRPr>
          </a:p>
          <a:p>
            <a:pPr marL="271145" indent="-271145"/>
            <a:r>
              <a:rPr lang="de-DE" sz="2400" err="1">
                <a:cs typeface="Arial"/>
              </a:rPr>
              <a:t>Bsp</a:t>
            </a:r>
            <a:r>
              <a:rPr lang="de-DE" sz="2400">
                <a:cs typeface="Arial"/>
              </a:rPr>
              <a:t>: "Führen Sie den Baseline Test aus", "Testen Sie die Kommentarfunktion mit einem beliebigen Wort aus" oder "Geben Sie den Verlauf Ihrer kognitiven Belastung während dieser Online- Vorlesung aus" </a:t>
            </a:r>
          </a:p>
          <a:p>
            <a:pPr marL="271145" indent="-271145"/>
            <a:endParaRPr lang="de-DE" sz="2400">
              <a:cs typeface="Arial"/>
            </a:endParaRPr>
          </a:p>
          <a:p>
            <a:pPr marL="271145" indent="-271145"/>
            <a:r>
              <a:rPr lang="de-DE" sz="2400">
                <a:cs typeface="Arial"/>
              </a:rPr>
              <a:t>30min Online- Vorlesung simuliert [11]: Einführung in theoretische Informatik</a:t>
            </a:r>
          </a:p>
          <a:p>
            <a:pPr marL="271145" indent="-271145"/>
            <a:r>
              <a:rPr lang="de-DE" sz="2400">
                <a:cs typeface="Arial"/>
              </a:rPr>
              <a:t>Quiz dazu</a:t>
            </a:r>
          </a:p>
          <a:p>
            <a:pPr marL="271145" indent="-271145"/>
            <a:r>
              <a:rPr lang="de-DE" sz="2400">
                <a:cs typeface="Arial"/>
              </a:rPr>
              <a:t>(Gefolgt von weiteren kleineren Aufgaben, NASA TLX, Post Session Fragen und SUS Fragebogen)</a:t>
            </a:r>
            <a:endParaRPr lang="de-DE" sz="2400"/>
          </a:p>
        </p:txBody>
      </p:sp>
      <p:sp>
        <p:nvSpPr>
          <p:cNvPr id="3" name="Datumsplatzhalter 2">
            <a:extLst>
              <a:ext uri="{FF2B5EF4-FFF2-40B4-BE49-F238E27FC236}">
                <a16:creationId xmlns:a16="http://schemas.microsoft.com/office/drawing/2014/main" id="{67789631-F9AA-29F7-9913-FB444713B463}"/>
              </a:ext>
            </a:extLst>
          </p:cNvPr>
          <p:cNvSpPr>
            <a:spLocks noGrp="1"/>
          </p:cNvSpPr>
          <p:nvPr>
            <p:ph type="dt" sz="half" idx="10"/>
          </p:nvPr>
        </p:nvSpPr>
        <p:spPr/>
        <p:txBody>
          <a:bodyPr/>
          <a:lstStyle/>
          <a:p>
            <a:fld id="{A7D7CCB7-CD1D-4AE1-AFD6-B43AB16B7CE1}" type="datetime1">
              <a:rPr lang="en-US"/>
              <a:t>3/30/2025</a:t>
            </a:fld>
            <a:endParaRPr lang="de-DE"/>
          </a:p>
        </p:txBody>
      </p:sp>
      <p:sp>
        <p:nvSpPr>
          <p:cNvPr id="4" name="Foliennummernplatzhalter 3">
            <a:extLst>
              <a:ext uri="{FF2B5EF4-FFF2-40B4-BE49-F238E27FC236}">
                <a16:creationId xmlns:a16="http://schemas.microsoft.com/office/drawing/2014/main" id="{E054E604-23C3-5FC9-52A8-79F33FCB3F10}"/>
              </a:ext>
            </a:extLst>
          </p:cNvPr>
          <p:cNvSpPr>
            <a:spLocks noGrp="1"/>
          </p:cNvSpPr>
          <p:nvPr>
            <p:ph type="sldNum" sz="quarter" idx="12"/>
          </p:nvPr>
        </p:nvSpPr>
        <p:spPr/>
        <p:txBody>
          <a:bodyPr/>
          <a:lstStyle/>
          <a:p>
            <a:fld id="{B0DDF588-5466-4B51-9B60-B0DF1BE7AB09}" type="slidenum">
              <a:rPr lang="de-DE" smtClean="0"/>
              <a:t>37</a:t>
            </a:fld>
            <a:endParaRPr lang="de-DE"/>
          </a:p>
        </p:txBody>
      </p:sp>
      <p:sp>
        <p:nvSpPr>
          <p:cNvPr id="5" name="Titel 4">
            <a:extLst>
              <a:ext uri="{FF2B5EF4-FFF2-40B4-BE49-F238E27FC236}">
                <a16:creationId xmlns:a16="http://schemas.microsoft.com/office/drawing/2014/main" id="{2B972899-8D0B-6667-8D03-3EADAA6C29A5}"/>
              </a:ext>
            </a:extLst>
          </p:cNvPr>
          <p:cNvSpPr>
            <a:spLocks noGrp="1"/>
          </p:cNvSpPr>
          <p:nvPr>
            <p:ph type="title"/>
          </p:nvPr>
        </p:nvSpPr>
        <p:spPr/>
        <p:txBody>
          <a:bodyPr/>
          <a:lstStyle/>
          <a:p>
            <a:r>
              <a:rPr lang="de-DE" sz="3150">
                <a:cs typeface="Arial"/>
              </a:rPr>
              <a:t>Evaluierung - Backup</a:t>
            </a:r>
            <a:endParaRPr lang="de-DE"/>
          </a:p>
        </p:txBody>
      </p:sp>
      <p:sp>
        <p:nvSpPr>
          <p:cNvPr id="6" name="Arrow: Pentagon 5">
            <a:extLst>
              <a:ext uri="{FF2B5EF4-FFF2-40B4-BE49-F238E27FC236}">
                <a16:creationId xmlns:a16="http://schemas.microsoft.com/office/drawing/2014/main" id="{7ECA0CF1-3FD9-71DE-B1AD-C36125C2A135}"/>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hevron 6">
            <a:extLst>
              <a:ext uri="{FF2B5EF4-FFF2-40B4-BE49-F238E27FC236}">
                <a16:creationId xmlns:a16="http://schemas.microsoft.com/office/drawing/2014/main" id="{FAB32A10-7819-3666-DBEE-A7F292EAC289}"/>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8" name="Arrow: Chevron 7">
            <a:extLst>
              <a:ext uri="{FF2B5EF4-FFF2-40B4-BE49-F238E27FC236}">
                <a16:creationId xmlns:a16="http://schemas.microsoft.com/office/drawing/2014/main" id="{6E030FBD-CEC3-167C-4504-01C43C401659}"/>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740805BB-58E9-7458-9FCE-E6BCD796A548}"/>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14AB7739-7224-5C00-5861-7BCD123BCFE8}"/>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FF65E627-98E8-6648-F068-6D2FDD829AA6}"/>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1631443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6450E93-D826-1D08-D88C-99B882884891}"/>
              </a:ext>
            </a:extLst>
          </p:cNvPr>
          <p:cNvSpPr>
            <a:spLocks noGrp="1"/>
          </p:cNvSpPr>
          <p:nvPr>
            <p:ph idx="1"/>
          </p:nvPr>
        </p:nvSpPr>
        <p:spPr/>
        <p:txBody>
          <a:bodyPr vert="horz" lIns="0" tIns="0" rIns="0" bIns="0" rtlCol="0" anchor="t">
            <a:normAutofit/>
          </a:bodyPr>
          <a:lstStyle/>
          <a:p>
            <a:pPr marL="271145" indent="-271145"/>
            <a:r>
              <a:rPr lang="de-DE" sz="2650" b="1"/>
              <a:t>Aus Think </a:t>
            </a:r>
            <a:r>
              <a:rPr lang="de-DE" sz="2650" b="1" err="1"/>
              <a:t>Aloud</a:t>
            </a:r>
            <a:r>
              <a:rPr lang="de-DE" sz="2650" b="1"/>
              <a:t>: </a:t>
            </a:r>
            <a:endParaRPr lang="en-US" sz="2650">
              <a:cs typeface="Arial"/>
            </a:endParaRPr>
          </a:p>
          <a:p>
            <a:pPr marL="355600" lvl="1" indent="0">
              <a:buNone/>
            </a:pPr>
            <a:r>
              <a:rPr lang="de-DE" sz="2400">
                <a:cs typeface="Arial"/>
              </a:rPr>
              <a:t>         kleinere Probleme der Verständlichkeit und Navigation gelöst</a:t>
            </a:r>
            <a:endParaRPr lang="en-US" sz="2400">
              <a:cs typeface="Arial"/>
            </a:endParaRPr>
          </a:p>
          <a:p>
            <a:pPr marL="271145" indent="-271145"/>
            <a:r>
              <a:rPr lang="de-DE" sz="2650" b="1"/>
              <a:t>Aus SUS Fragebogen:</a:t>
            </a:r>
            <a:endParaRPr lang="de-DE" sz="2650">
              <a:cs typeface="Arial" panose="020B0604020202020204"/>
            </a:endParaRPr>
          </a:p>
          <a:p>
            <a:pPr marL="0" indent="0">
              <a:buNone/>
            </a:pPr>
            <a:r>
              <a:rPr lang="de-DE" sz="2650" b="1"/>
              <a:t>    </a:t>
            </a:r>
            <a:r>
              <a:rPr lang="de-DE" sz="2400">
                <a:solidFill>
                  <a:srgbClr val="001D35"/>
                </a:solidFill>
                <a:ea typeface="+mn-lt"/>
                <a:cs typeface="+mn-lt"/>
              </a:rPr>
              <a:t>⌀</a:t>
            </a:r>
            <a:r>
              <a:rPr lang="de-DE" sz="2400">
                <a:solidFill>
                  <a:srgbClr val="001D35"/>
                </a:solidFill>
              </a:rPr>
              <a:t> </a:t>
            </a:r>
            <a:r>
              <a:rPr lang="de-DE" sz="2650"/>
              <a:t>86% =&gt; gute bis exzellente Usability [15]</a:t>
            </a:r>
            <a:endParaRPr lang="de-DE" sz="2650">
              <a:cs typeface="Arial"/>
            </a:endParaRPr>
          </a:p>
          <a:p>
            <a:pPr marL="271145" indent="-271145"/>
            <a:r>
              <a:rPr lang="de-DE" sz="2650" b="1"/>
              <a:t>Aus NASA TLX Score:</a:t>
            </a:r>
            <a:endParaRPr lang="de-DE" sz="2650">
              <a:solidFill>
                <a:srgbClr val="000000"/>
              </a:solidFill>
              <a:ea typeface="+mn-lt"/>
              <a:cs typeface="+mn-lt"/>
            </a:endParaRPr>
          </a:p>
          <a:p>
            <a:pPr marL="0" indent="0">
              <a:buNone/>
            </a:pPr>
            <a:r>
              <a:rPr lang="de-DE" sz="1850">
                <a:solidFill>
                  <a:srgbClr val="001D35"/>
                </a:solidFill>
                <a:ea typeface="+mn-lt"/>
                <a:cs typeface="+mn-lt"/>
              </a:rPr>
              <a:t>                 </a:t>
            </a:r>
            <a:r>
              <a:rPr lang="de-DE" sz="2400">
                <a:solidFill>
                  <a:srgbClr val="001D35"/>
                </a:solidFill>
                <a:ea typeface="+mn-lt"/>
                <a:cs typeface="+mn-lt"/>
              </a:rPr>
              <a:t>⌀</a:t>
            </a:r>
            <a:r>
              <a:rPr lang="de-DE" sz="2400">
                <a:solidFill>
                  <a:srgbClr val="001D35"/>
                </a:solidFill>
              </a:rPr>
              <a:t> </a:t>
            </a:r>
            <a:r>
              <a:rPr lang="de-DE" sz="2650"/>
              <a:t>6,77</a:t>
            </a:r>
            <a:endParaRPr lang="de-DE" sz="2650">
              <a:cs typeface="Arial"/>
            </a:endParaRPr>
          </a:p>
          <a:p>
            <a:pPr marL="271145" indent="-271145"/>
            <a:r>
              <a:rPr lang="de-DE" sz="2700" b="1"/>
              <a:t>Quiz</a:t>
            </a:r>
            <a:r>
              <a:rPr lang="de-DE" sz="2700" b="1">
                <a:cs typeface="Arial"/>
              </a:rPr>
              <a:t>: 5/5 haben alles richtig gelöst</a:t>
            </a:r>
            <a:endParaRPr lang="de-DE" sz="2700">
              <a:cs typeface="Arial"/>
            </a:endParaRPr>
          </a:p>
          <a:p>
            <a:pPr marL="0" indent="0">
              <a:buNone/>
            </a:pPr>
            <a:endParaRPr lang="de-DE" sz="2650">
              <a:cs typeface="Arial"/>
            </a:endParaRPr>
          </a:p>
        </p:txBody>
      </p:sp>
      <p:sp>
        <p:nvSpPr>
          <p:cNvPr id="3" name="Datumsplatzhalter 2">
            <a:extLst>
              <a:ext uri="{FF2B5EF4-FFF2-40B4-BE49-F238E27FC236}">
                <a16:creationId xmlns:a16="http://schemas.microsoft.com/office/drawing/2014/main" id="{1C68DB2A-EC3F-4A21-9124-BA49314B2E06}"/>
              </a:ext>
            </a:extLst>
          </p:cNvPr>
          <p:cNvSpPr>
            <a:spLocks noGrp="1"/>
          </p:cNvSpPr>
          <p:nvPr>
            <p:ph type="dt" sz="half" idx="10"/>
          </p:nvPr>
        </p:nvSpPr>
        <p:spPr/>
        <p:txBody>
          <a:bodyPr/>
          <a:lstStyle/>
          <a:p>
            <a:fld id="{CEBA5C9F-DBB4-437F-9CD5-E0A095EB2B5C}" type="datetime1">
              <a:rPr lang="de-DE" smtClean="0"/>
              <a:t>30.03.2025</a:t>
            </a:fld>
            <a:endParaRPr lang="de-DE"/>
          </a:p>
        </p:txBody>
      </p:sp>
      <p:sp>
        <p:nvSpPr>
          <p:cNvPr id="4" name="Foliennummernplatzhalter 3">
            <a:extLst>
              <a:ext uri="{FF2B5EF4-FFF2-40B4-BE49-F238E27FC236}">
                <a16:creationId xmlns:a16="http://schemas.microsoft.com/office/drawing/2014/main" id="{2CA85451-1A8B-4367-3A67-009DFDF6853A}"/>
              </a:ext>
            </a:extLst>
          </p:cNvPr>
          <p:cNvSpPr>
            <a:spLocks noGrp="1"/>
          </p:cNvSpPr>
          <p:nvPr>
            <p:ph type="sldNum" sz="quarter" idx="12"/>
          </p:nvPr>
        </p:nvSpPr>
        <p:spPr/>
        <p:txBody>
          <a:bodyPr/>
          <a:lstStyle/>
          <a:p>
            <a:fld id="{B0DDF588-5466-4B51-9B60-B0DF1BE7AB09}" type="slidenum">
              <a:rPr lang="de-DE" smtClean="0"/>
              <a:t>38</a:t>
            </a:fld>
            <a:endParaRPr lang="de-DE"/>
          </a:p>
        </p:txBody>
      </p:sp>
      <p:sp>
        <p:nvSpPr>
          <p:cNvPr id="5" name="Titel 4">
            <a:extLst>
              <a:ext uri="{FF2B5EF4-FFF2-40B4-BE49-F238E27FC236}">
                <a16:creationId xmlns:a16="http://schemas.microsoft.com/office/drawing/2014/main" id="{E61C8DC8-54DD-566F-6E6F-78D12C2B362C}"/>
              </a:ext>
            </a:extLst>
          </p:cNvPr>
          <p:cNvSpPr>
            <a:spLocks noGrp="1"/>
          </p:cNvSpPr>
          <p:nvPr>
            <p:ph type="title"/>
          </p:nvPr>
        </p:nvSpPr>
        <p:spPr/>
        <p:txBody>
          <a:bodyPr/>
          <a:lstStyle/>
          <a:p>
            <a:r>
              <a:rPr lang="de-DE" sz="3150">
                <a:cs typeface="Arial"/>
              </a:rPr>
              <a:t>Ergebnisse - Backup</a:t>
            </a:r>
            <a:endParaRPr lang="de-DE" sz="3200"/>
          </a:p>
        </p:txBody>
      </p:sp>
      <p:sp>
        <p:nvSpPr>
          <p:cNvPr id="6" name="Arrow: Right 5">
            <a:extLst>
              <a:ext uri="{FF2B5EF4-FFF2-40B4-BE49-F238E27FC236}">
                <a16:creationId xmlns:a16="http://schemas.microsoft.com/office/drawing/2014/main" id="{43D5A08F-A88E-6301-1F3C-41D9DC295368}"/>
              </a:ext>
            </a:extLst>
          </p:cNvPr>
          <p:cNvSpPr/>
          <p:nvPr/>
        </p:nvSpPr>
        <p:spPr>
          <a:xfrm>
            <a:off x="883277" y="2053093"/>
            <a:ext cx="662458" cy="2208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244A98E-138F-3999-784B-389C66859AAF}"/>
              </a:ext>
            </a:extLst>
          </p:cNvPr>
          <p:cNvSpPr/>
          <p:nvPr/>
        </p:nvSpPr>
        <p:spPr>
          <a:xfrm>
            <a:off x="883278" y="3827957"/>
            <a:ext cx="662458" cy="2208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A330B1E-931E-6BE5-DB43-38E13E99D2F5}"/>
              </a:ext>
            </a:extLst>
          </p:cNvPr>
          <p:cNvSpPr/>
          <p:nvPr/>
        </p:nvSpPr>
        <p:spPr>
          <a:xfrm>
            <a:off x="862683" y="2904932"/>
            <a:ext cx="662458" cy="2208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CC9B1051-5002-7BBD-0F41-3091C5A298CC}"/>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hevron 9">
            <a:extLst>
              <a:ext uri="{FF2B5EF4-FFF2-40B4-BE49-F238E27FC236}">
                <a16:creationId xmlns:a16="http://schemas.microsoft.com/office/drawing/2014/main" id="{291F2386-9D18-1B0D-B702-C19ADB6F3248}"/>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1" name="Arrow: Chevron 10">
            <a:extLst>
              <a:ext uri="{FF2B5EF4-FFF2-40B4-BE49-F238E27FC236}">
                <a16:creationId xmlns:a16="http://schemas.microsoft.com/office/drawing/2014/main" id="{398A3A86-E40A-4565-0A3C-EB56D2FD4DFE}"/>
              </a:ext>
            </a:extLst>
          </p:cNvPr>
          <p:cNvSpPr/>
          <p:nvPr/>
        </p:nvSpPr>
        <p:spPr>
          <a:xfrm>
            <a:off x="3491265" y="255171"/>
            <a:ext cx="2340932"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2" name="Arrow: Chevron 11">
            <a:extLst>
              <a:ext uri="{FF2B5EF4-FFF2-40B4-BE49-F238E27FC236}">
                <a16:creationId xmlns:a16="http://schemas.microsoft.com/office/drawing/2014/main" id="{62796BA0-3826-F50B-4EDE-2B59A7F10C20}"/>
              </a:ext>
            </a:extLst>
          </p:cNvPr>
          <p:cNvSpPr/>
          <p:nvPr/>
        </p:nvSpPr>
        <p:spPr>
          <a:xfrm>
            <a:off x="5750280" y="255171"/>
            <a:ext cx="2318876"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3" name="Arrow: Chevron 12">
            <a:extLst>
              <a:ext uri="{FF2B5EF4-FFF2-40B4-BE49-F238E27FC236}">
                <a16:creationId xmlns:a16="http://schemas.microsoft.com/office/drawing/2014/main" id="{00CEC271-96C8-C940-70BC-62EF2D421C9B}"/>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4" name="Arrow: Chevron 13">
            <a:extLst>
              <a:ext uri="{FF2B5EF4-FFF2-40B4-BE49-F238E27FC236}">
                <a16:creationId xmlns:a16="http://schemas.microsoft.com/office/drawing/2014/main" id="{9BB0AD1E-9422-1392-FB0E-25B88DDA6C38}"/>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40025283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9D5A6-0148-D151-D353-64DF4F4D671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CB2C0410-951D-6959-7903-A9508F1CE70B}"/>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3ADD77B0-13B0-6CFC-6C5A-CB4DA532FF16}"/>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1D8211C2-F74B-BD0A-D83C-53E2C7847105}"/>
              </a:ext>
            </a:extLst>
          </p:cNvPr>
          <p:cNvSpPr>
            <a:spLocks noGrp="1"/>
          </p:cNvSpPr>
          <p:nvPr>
            <p:ph type="title"/>
          </p:nvPr>
        </p:nvSpPr>
        <p:spPr/>
        <p:txBody>
          <a:bodyPr/>
          <a:lstStyle/>
          <a:p>
            <a:r>
              <a:rPr lang="de-DE" sz="3150">
                <a:cs typeface="Arial"/>
              </a:rPr>
              <a:t>Implementierung - Stack</a:t>
            </a:r>
            <a:endParaRPr lang="en-US"/>
          </a:p>
        </p:txBody>
      </p:sp>
      <p:pic>
        <p:nvPicPr>
          <p:cNvPr id="8" name="Picture 7">
            <a:extLst>
              <a:ext uri="{FF2B5EF4-FFF2-40B4-BE49-F238E27FC236}">
                <a16:creationId xmlns:a16="http://schemas.microsoft.com/office/drawing/2014/main" id="{8A3EB67A-4720-E01E-3E89-92CD6505DCC6}"/>
              </a:ext>
            </a:extLst>
          </p:cNvPr>
          <p:cNvPicPr>
            <a:picLocks noChangeAspect="1"/>
          </p:cNvPicPr>
          <p:nvPr/>
        </p:nvPicPr>
        <p:blipFill>
          <a:blip r:embed="rId2"/>
          <a:stretch>
            <a:fillRect/>
          </a:stretch>
        </p:blipFill>
        <p:spPr>
          <a:xfrm>
            <a:off x="8963673" y="3091128"/>
            <a:ext cx="1428750" cy="1019175"/>
          </a:xfrm>
          <a:prstGeom prst="rect">
            <a:avLst/>
          </a:prstGeom>
        </p:spPr>
      </p:pic>
      <p:pic>
        <p:nvPicPr>
          <p:cNvPr id="9" name="Graphic 8" descr="Poetry logo">
            <a:extLst>
              <a:ext uri="{FF2B5EF4-FFF2-40B4-BE49-F238E27FC236}">
                <a16:creationId xmlns:a16="http://schemas.microsoft.com/office/drawing/2014/main" id="{4C9FBDB6-1D6F-7026-9E17-5994D619C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5379" y="3630175"/>
            <a:ext cx="663147" cy="703651"/>
          </a:xfrm>
          <a:prstGeom prst="rect">
            <a:avLst/>
          </a:prstGeom>
        </p:spPr>
      </p:pic>
      <p:pic>
        <p:nvPicPr>
          <p:cNvPr id="11" name="Picture 10" descr="https://upload.wikimedia.org/wikipedia/commons/thumb/8/84/Matplotlib_icon.svg/480px-Matplotlib_icon.svg.png">
            <a:extLst>
              <a:ext uri="{FF2B5EF4-FFF2-40B4-BE49-F238E27FC236}">
                <a16:creationId xmlns:a16="http://schemas.microsoft.com/office/drawing/2014/main" id="{E58C048F-3E01-C56A-54D9-BBCE19E3D8C4}"/>
              </a:ext>
            </a:extLst>
          </p:cNvPr>
          <p:cNvPicPr>
            <a:picLocks noChangeAspect="1"/>
          </p:cNvPicPr>
          <p:nvPr/>
        </p:nvPicPr>
        <p:blipFill>
          <a:blip r:embed="rId5"/>
          <a:stretch>
            <a:fillRect/>
          </a:stretch>
        </p:blipFill>
        <p:spPr>
          <a:xfrm>
            <a:off x="10645206" y="2268989"/>
            <a:ext cx="814173" cy="821038"/>
          </a:xfrm>
          <a:prstGeom prst="rect">
            <a:avLst/>
          </a:prstGeom>
        </p:spPr>
      </p:pic>
      <p:pic>
        <p:nvPicPr>
          <p:cNvPr id="12" name="Picture 11">
            <a:extLst>
              <a:ext uri="{FF2B5EF4-FFF2-40B4-BE49-F238E27FC236}">
                <a16:creationId xmlns:a16="http://schemas.microsoft.com/office/drawing/2014/main" id="{2D4B90F8-B20B-BEE6-CD51-8B90A480E76F}"/>
              </a:ext>
            </a:extLst>
          </p:cNvPr>
          <p:cNvPicPr>
            <a:picLocks noChangeAspect="1"/>
          </p:cNvPicPr>
          <p:nvPr/>
        </p:nvPicPr>
        <p:blipFill>
          <a:blip r:embed="rId6"/>
          <a:stretch>
            <a:fillRect/>
          </a:stretch>
        </p:blipFill>
        <p:spPr>
          <a:xfrm>
            <a:off x="9686099" y="4334184"/>
            <a:ext cx="889687" cy="882822"/>
          </a:xfrm>
          <a:prstGeom prst="rect">
            <a:avLst/>
          </a:prstGeom>
        </p:spPr>
      </p:pic>
      <p:pic>
        <p:nvPicPr>
          <p:cNvPr id="2" name="Content Placeholder 1" descr="python - Official Image | Docker Hub">
            <a:extLst>
              <a:ext uri="{FF2B5EF4-FFF2-40B4-BE49-F238E27FC236}">
                <a16:creationId xmlns:a16="http://schemas.microsoft.com/office/drawing/2014/main" id="{CF94B209-E016-F3AF-7D91-8A08B79C8BDC}"/>
              </a:ext>
            </a:extLst>
          </p:cNvPr>
          <p:cNvPicPr>
            <a:picLocks noGrp="1" noChangeAspect="1"/>
          </p:cNvPicPr>
          <p:nvPr>
            <p:ph idx="1"/>
          </p:nvPr>
        </p:nvPicPr>
        <p:blipFill>
          <a:blip r:embed="rId7"/>
          <a:stretch>
            <a:fillRect/>
          </a:stretch>
        </p:blipFill>
        <p:spPr>
          <a:xfrm>
            <a:off x="10642803" y="4774179"/>
            <a:ext cx="1166710" cy="1166710"/>
          </a:xfrm>
        </p:spPr>
      </p:pic>
      <p:sp>
        <p:nvSpPr>
          <p:cNvPr id="17" name="Inhaltsplatzhalter 1">
            <a:extLst>
              <a:ext uri="{FF2B5EF4-FFF2-40B4-BE49-F238E27FC236}">
                <a16:creationId xmlns:a16="http://schemas.microsoft.com/office/drawing/2014/main" id="{104DD53A-0175-218D-C8BE-CE35E796D38F}"/>
              </a:ext>
            </a:extLst>
          </p:cNvPr>
          <p:cNvSpPr txBox="1">
            <a:spLocks/>
          </p:cNvSpPr>
          <p:nvPr/>
        </p:nvSpPr>
        <p:spPr>
          <a:xfrm>
            <a:off x="505661" y="2836114"/>
            <a:ext cx="8297720" cy="3244307"/>
          </a:xfrm>
          <a:prstGeom prst="rect">
            <a:avLst/>
          </a:prstGeom>
        </p:spPr>
        <p:txBody>
          <a:bodyPr vert="horz" lIns="0" tIns="0" rIns="0" bIns="0" rtlCol="0" anchor="t">
            <a:normAutofit/>
          </a:bodyPr>
          <a:lstStyle>
            <a:lvl1pPr marL="271448" indent="-271448" algn="l" defTabSz="914347" rtl="0" eaLnBrk="1" latinLnBrk="0" hangingPunct="1">
              <a:lnSpc>
                <a:spcPct val="90000"/>
              </a:lnSpc>
              <a:spcBef>
                <a:spcPts val="480"/>
              </a:spcBef>
              <a:buSzPct val="88000"/>
              <a:buFontTx/>
              <a:buBlip>
                <a:blip r:embed="rId8"/>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8"/>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71145" indent="-271145"/>
            <a:r>
              <a:rPr lang="de-DE" sz="2650">
                <a:cs typeface="Arial"/>
              </a:rPr>
              <a:t>Desktopapplikation</a:t>
            </a:r>
            <a:endParaRPr lang="en-US"/>
          </a:p>
          <a:p>
            <a:pPr marL="626745" lvl="1" indent="-271145">
              <a:buFont typeface="Arial"/>
              <a:buChar char="•"/>
            </a:pPr>
            <a:r>
              <a:rPr lang="de-DE" sz="2350">
                <a:cs typeface="Arial"/>
              </a:rPr>
              <a:t>Ein Prozess</a:t>
            </a:r>
          </a:p>
          <a:p>
            <a:pPr marL="626745" lvl="1" indent="-271145">
              <a:buFont typeface="Arial"/>
              <a:buChar char="•"/>
            </a:pPr>
            <a:r>
              <a:rPr lang="de-DE" sz="2350">
                <a:cs typeface="Arial"/>
              </a:rPr>
              <a:t>Daten bleiben lokal</a:t>
            </a:r>
          </a:p>
          <a:p>
            <a:pPr marL="271145" indent="-271145"/>
            <a:r>
              <a:rPr lang="de-DE" sz="2650">
                <a:cs typeface="Arial"/>
              </a:rPr>
              <a:t>MVC-Muster</a:t>
            </a:r>
            <a:endParaRPr lang="de-DE"/>
          </a:p>
          <a:p>
            <a:pPr marL="271145" indent="-271145"/>
            <a:r>
              <a:rPr lang="de-DE" sz="2650" err="1">
                <a:cs typeface="Arial"/>
              </a:rPr>
              <a:t>PyQt</a:t>
            </a:r>
            <a:r>
              <a:rPr lang="de-DE" sz="2650">
                <a:cs typeface="Arial"/>
              </a:rPr>
              <a:t>: Python-Binding für Qt für GUI</a:t>
            </a:r>
          </a:p>
          <a:p>
            <a:pPr marL="626745" lvl="1" indent="-271145">
              <a:buFont typeface="Arial"/>
              <a:buChar char="•"/>
            </a:pPr>
            <a:r>
              <a:rPr lang="de-DE" sz="2350">
                <a:cs typeface="Arial"/>
              </a:rPr>
              <a:t>Kompatibilität mit Linux, Windows und Mac</a:t>
            </a:r>
          </a:p>
          <a:p>
            <a:pPr marL="626745" lvl="1" indent="-271145">
              <a:buFont typeface="Arial"/>
              <a:buChar char="•"/>
            </a:pPr>
            <a:r>
              <a:rPr lang="de-DE" sz="2350">
                <a:cs typeface="Arial"/>
              </a:rPr>
              <a:t>Breites Spektrum an Features (</a:t>
            </a:r>
            <a:r>
              <a:rPr lang="de-DE" sz="2350" err="1">
                <a:cs typeface="Arial"/>
              </a:rPr>
              <a:t>WebEngine</a:t>
            </a:r>
            <a:r>
              <a:rPr lang="de-DE" sz="2350">
                <a:cs typeface="Arial"/>
              </a:rPr>
              <a:t>, Plots)</a:t>
            </a:r>
          </a:p>
          <a:p>
            <a:pPr marL="626745" lvl="1" indent="-271145">
              <a:buFont typeface="Arial"/>
              <a:buChar char="•"/>
            </a:pPr>
            <a:r>
              <a:rPr lang="de-DE" sz="2350">
                <a:cs typeface="Arial"/>
              </a:rPr>
              <a:t>Guter Support für Asynchronität</a:t>
            </a:r>
          </a:p>
          <a:p>
            <a:pPr marL="355600" lvl="1" indent="0">
              <a:buNone/>
            </a:pPr>
            <a:endParaRPr lang="de-DE" sz="2350">
              <a:cs typeface="Arial"/>
            </a:endParaRPr>
          </a:p>
          <a:p>
            <a:pPr marL="355600" lvl="1" indent="0">
              <a:buNone/>
            </a:pPr>
            <a:endParaRPr lang="de-DE" sz="2350">
              <a:cs typeface="Arial"/>
            </a:endParaRPr>
          </a:p>
          <a:p>
            <a:pPr marL="355600" lvl="1" indent="0">
              <a:buNone/>
            </a:pPr>
            <a:endParaRPr lang="de-DE" sz="2350">
              <a:cs typeface="Arial"/>
            </a:endParaRPr>
          </a:p>
          <a:p>
            <a:pPr marL="626745" lvl="1" indent="-271145">
              <a:buFont typeface="Arial"/>
              <a:buChar char="•"/>
            </a:pPr>
            <a:endParaRPr lang="de-DE" sz="2350">
              <a:cs typeface="Arial"/>
            </a:endParaRPr>
          </a:p>
        </p:txBody>
      </p:sp>
      <p:sp>
        <p:nvSpPr>
          <p:cNvPr id="6" name="Inhaltsplatzhalter 1">
            <a:extLst>
              <a:ext uri="{FF2B5EF4-FFF2-40B4-BE49-F238E27FC236}">
                <a16:creationId xmlns:a16="http://schemas.microsoft.com/office/drawing/2014/main" id="{3E0160AC-A74C-1906-96A2-DCCA9C4CFB67}"/>
              </a:ext>
            </a:extLst>
          </p:cNvPr>
          <p:cNvSpPr txBox="1">
            <a:spLocks/>
          </p:cNvSpPr>
          <p:nvPr/>
        </p:nvSpPr>
        <p:spPr>
          <a:xfrm>
            <a:off x="526537" y="1416497"/>
            <a:ext cx="9633830" cy="1167075"/>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vert="horz" lIns="0" tIns="0" rIns="0" bIns="0" rtlCol="0" anchor="t">
            <a:normAutofit lnSpcReduction="10000"/>
          </a:bodyPr>
          <a:lstStyle>
            <a:lvl1pPr marL="271448" indent="-271448" algn="l" defTabSz="914347" rtl="0" eaLnBrk="1" latinLnBrk="0" hangingPunct="1">
              <a:lnSpc>
                <a:spcPct val="90000"/>
              </a:lnSpc>
              <a:spcBef>
                <a:spcPts val="480"/>
              </a:spcBef>
              <a:buSzPct val="88000"/>
              <a:buFontTx/>
              <a:buBlip>
                <a:blip r:embed="rId8"/>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8"/>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8"/>
              </a:buBlip>
              <a:defRPr sz="2133"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de-DE" sz="2650" b="1">
                <a:cs typeface="Arial"/>
              </a:rPr>
              <a:t>Kriterien der Wahl:</a:t>
            </a:r>
          </a:p>
          <a:p>
            <a:pPr marL="0" indent="0">
              <a:buNone/>
            </a:pPr>
            <a:r>
              <a:rPr lang="de-DE" sz="2650">
                <a:cs typeface="Arial"/>
              </a:rPr>
              <a:t>Overhead, </a:t>
            </a:r>
            <a:r>
              <a:rPr lang="de-DE" sz="2650" err="1">
                <a:cs typeface="Arial"/>
              </a:rPr>
              <a:t>Boilerplate</a:t>
            </a:r>
            <a:r>
              <a:rPr lang="de-DE" sz="2650">
                <a:cs typeface="Arial"/>
              </a:rPr>
              <a:t>, Kompatibilität mit allen Libraries und OS, die im Projekt genutzt werden</a:t>
            </a:r>
          </a:p>
        </p:txBody>
      </p:sp>
      <p:sp>
        <p:nvSpPr>
          <p:cNvPr id="10" name="Arrow: Pentagon 9">
            <a:extLst>
              <a:ext uri="{FF2B5EF4-FFF2-40B4-BE49-F238E27FC236}">
                <a16:creationId xmlns:a16="http://schemas.microsoft.com/office/drawing/2014/main" id="{DAFC09FC-FD20-C043-9A7E-B67838208F5D}"/>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hevron 12">
            <a:extLst>
              <a:ext uri="{FF2B5EF4-FFF2-40B4-BE49-F238E27FC236}">
                <a16:creationId xmlns:a16="http://schemas.microsoft.com/office/drawing/2014/main" id="{6C49238A-863E-E559-E4F6-D40E2406B09F}"/>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4" name="Arrow: Chevron 13">
            <a:extLst>
              <a:ext uri="{FF2B5EF4-FFF2-40B4-BE49-F238E27FC236}">
                <a16:creationId xmlns:a16="http://schemas.microsoft.com/office/drawing/2014/main" id="{43CF7D8C-DE3C-77B3-D8DC-5301D9F80715}"/>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5" name="Arrow: Chevron 14">
            <a:extLst>
              <a:ext uri="{FF2B5EF4-FFF2-40B4-BE49-F238E27FC236}">
                <a16:creationId xmlns:a16="http://schemas.microsoft.com/office/drawing/2014/main" id="{4A84ED88-9596-F6DC-99CE-84CB67A35FFD}"/>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6" name="Arrow: Chevron 15">
            <a:extLst>
              <a:ext uri="{FF2B5EF4-FFF2-40B4-BE49-F238E27FC236}">
                <a16:creationId xmlns:a16="http://schemas.microsoft.com/office/drawing/2014/main" id="{9F7C2164-D97E-7F7C-9512-0AAAEBFD5527}"/>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8" name="Arrow: Chevron 17">
            <a:extLst>
              <a:ext uri="{FF2B5EF4-FFF2-40B4-BE49-F238E27FC236}">
                <a16:creationId xmlns:a16="http://schemas.microsoft.com/office/drawing/2014/main" id="{884078EB-0F2B-5148-6548-2A8B43C5FAA7}"/>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spTree>
    <p:extLst>
      <p:ext uri="{BB962C8B-B14F-4D97-AF65-F5344CB8AC3E}">
        <p14:creationId xmlns:p14="http://schemas.microsoft.com/office/powerpoint/2010/main" val="307092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9B9D695-777D-D211-65D7-75BD9F6BE331}"/>
              </a:ext>
            </a:extLst>
          </p:cNvPr>
          <p:cNvSpPr>
            <a:spLocks noGrp="1"/>
          </p:cNvSpPr>
          <p:nvPr>
            <p:ph type="dt" sz="half" idx="10"/>
          </p:nvPr>
        </p:nvSpPr>
        <p:spPr/>
        <p:txBody>
          <a:bodyPr/>
          <a:lstStyle/>
          <a:p>
            <a:fld id="{0A9BFA6A-9A63-4E2D-92C0-C77BFA750EDB}" type="datetime1">
              <a:rPr lang="de-DE" noProof="0" smtClean="0"/>
              <a:t>30.03.2025</a:t>
            </a:fld>
            <a:endParaRPr lang="en-US" noProof="0"/>
          </a:p>
        </p:txBody>
      </p:sp>
      <p:sp>
        <p:nvSpPr>
          <p:cNvPr id="4" name="Foliennummernplatzhalter 3">
            <a:extLst>
              <a:ext uri="{FF2B5EF4-FFF2-40B4-BE49-F238E27FC236}">
                <a16:creationId xmlns:a16="http://schemas.microsoft.com/office/drawing/2014/main" id="{846B0D4A-3A0B-77EA-3B6E-36DB52DE8C11}"/>
              </a:ext>
            </a:extLst>
          </p:cNvPr>
          <p:cNvSpPr>
            <a:spLocks noGrp="1"/>
          </p:cNvSpPr>
          <p:nvPr>
            <p:ph type="sldNum" sz="quarter" idx="12"/>
          </p:nvPr>
        </p:nvSpPr>
        <p:spPr/>
        <p:txBody>
          <a:bodyPr/>
          <a:lstStyle/>
          <a:p>
            <a:fld id="{61696EC4-B4CF-4701-AD06-A8439D6D8E12}" type="slidenum">
              <a:rPr lang="en-US" noProof="0" smtClean="0"/>
              <a:t>5</a:t>
            </a:fld>
            <a:endParaRPr lang="en-US" noProof="0"/>
          </a:p>
        </p:txBody>
      </p:sp>
      <p:sp>
        <p:nvSpPr>
          <p:cNvPr id="15" name="Content Placeholder 14">
            <a:extLst>
              <a:ext uri="{FF2B5EF4-FFF2-40B4-BE49-F238E27FC236}">
                <a16:creationId xmlns:a16="http://schemas.microsoft.com/office/drawing/2014/main" id="{0BF7083F-8B34-E2B2-3420-AC7284D5083F}"/>
              </a:ext>
            </a:extLst>
          </p:cNvPr>
          <p:cNvSpPr>
            <a:spLocks noGrp="1"/>
          </p:cNvSpPr>
          <p:nvPr>
            <p:ph idx="1"/>
          </p:nvPr>
        </p:nvSpPr>
        <p:spPr>
          <a:xfrm>
            <a:off x="522962" y="1583512"/>
            <a:ext cx="4434214" cy="4486472"/>
          </a:xfrm>
        </p:spPr>
        <p:txBody>
          <a:bodyPr vert="horz" lIns="0" tIns="0" rIns="0" bIns="0" rtlCol="0" anchor="t">
            <a:normAutofit/>
          </a:bodyPr>
          <a:lstStyle/>
          <a:p>
            <a:pPr marL="457200" indent="-457200">
              <a:buFont typeface="Arial"/>
              <a:buChar char="•"/>
            </a:pPr>
            <a:endParaRPr lang="en-US" sz="2650">
              <a:cs typeface="Arial" panose="020B0604020202020204"/>
            </a:endParaRPr>
          </a:p>
          <a:p>
            <a:pPr marL="355600" lvl="1" indent="0">
              <a:buNone/>
            </a:pPr>
            <a:endParaRPr lang="en-US" sz="2350">
              <a:cs typeface="Arial" panose="020B0604020202020204"/>
            </a:endParaRPr>
          </a:p>
        </p:txBody>
      </p:sp>
      <p:sp>
        <p:nvSpPr>
          <p:cNvPr id="5" name="Titel 4">
            <a:extLst>
              <a:ext uri="{FF2B5EF4-FFF2-40B4-BE49-F238E27FC236}">
                <a16:creationId xmlns:a16="http://schemas.microsoft.com/office/drawing/2014/main" id="{30772B74-0006-2760-0C9B-5B3727A597CB}"/>
              </a:ext>
            </a:extLst>
          </p:cNvPr>
          <p:cNvSpPr>
            <a:spLocks noGrp="1"/>
          </p:cNvSpPr>
          <p:nvPr>
            <p:ph type="title"/>
          </p:nvPr>
        </p:nvSpPr>
        <p:spPr/>
        <p:txBody>
          <a:bodyPr/>
          <a:lstStyle/>
          <a:p>
            <a:r>
              <a:rPr lang="de-DE" sz="3150">
                <a:cs typeface="Arial"/>
              </a:rPr>
              <a:t>Implementierung - Architekturmuster</a:t>
            </a:r>
            <a:endParaRPr lang="en-US"/>
          </a:p>
        </p:txBody>
      </p:sp>
      <p:pic>
        <p:nvPicPr>
          <p:cNvPr id="13" name="Picture 12" descr="https://www.plantuml.com/plantuml/png/XP6_QiCm4CPtFON69E10XYuUIcYXT6bfcqB68AIh496jeBiaG_2xrueiIoakyM1qdtxtwVwiaOIdOsCPQqK3U10Ik7GjUMSjU7vXqWh4Mwahs8FGWFpIiNYegaN1tf0d0-VHxyivsffMkI1zRetIGBmHfjsThohh1l2jr-9r3sw0oBGQFuG6ZaF0b94Kws0Uj442lmlXRF2TinwDIlZLI7xEo6bjOPTCPgFYWRp30qWo9-ZboMOxLZImgAgYp7AGZLDWnvxVduJSVmDIcW58vnNu8KpD5VdO0p3cRqBqBAmyMa4kfG7ehVFxqUPL_Joy60kiO-c1K67qMlxnc4AIuUHbuPxNl8np2LHOSWnhlgfNlAJoCO5vQZL_v6bvoCzN3QUJypjv1_-JSGVBFFjxP6hwBZZkw_gjeLN7nlu2">
            <a:extLst>
              <a:ext uri="{FF2B5EF4-FFF2-40B4-BE49-F238E27FC236}">
                <a16:creationId xmlns:a16="http://schemas.microsoft.com/office/drawing/2014/main" id="{A0DDC7DA-4441-ECAE-963E-3E152D0581F8}"/>
              </a:ext>
            </a:extLst>
          </p:cNvPr>
          <p:cNvPicPr>
            <a:picLocks noChangeAspect="1"/>
          </p:cNvPicPr>
          <p:nvPr/>
        </p:nvPicPr>
        <p:blipFill>
          <a:blip r:embed="rId3"/>
          <a:stretch>
            <a:fillRect/>
          </a:stretch>
        </p:blipFill>
        <p:spPr>
          <a:xfrm>
            <a:off x="3740213" y="1581262"/>
            <a:ext cx="7918270" cy="4376938"/>
          </a:xfrm>
          <a:prstGeom prst="rect">
            <a:avLst/>
          </a:prstGeom>
        </p:spPr>
      </p:pic>
      <p:sp>
        <p:nvSpPr>
          <p:cNvPr id="8" name="Inhaltsplatzhalter 1">
            <a:extLst>
              <a:ext uri="{FF2B5EF4-FFF2-40B4-BE49-F238E27FC236}">
                <a16:creationId xmlns:a16="http://schemas.microsoft.com/office/drawing/2014/main" id="{F6600427-2255-B046-C5F4-9A2CF6879986}"/>
              </a:ext>
            </a:extLst>
          </p:cNvPr>
          <p:cNvSpPr txBox="1">
            <a:spLocks/>
          </p:cNvSpPr>
          <p:nvPr/>
        </p:nvSpPr>
        <p:spPr>
          <a:xfrm>
            <a:off x="522962" y="1583512"/>
            <a:ext cx="3212927" cy="4486472"/>
          </a:xfrm>
          <a:prstGeom prst="rect">
            <a:avLst/>
          </a:prstGeom>
        </p:spPr>
        <p:txBody>
          <a:bodyPr vert="horz" lIns="0" tIns="0" rIns="0" bIns="0" rtlCol="0" anchor="t">
            <a:normAutofit/>
          </a:bodyPr>
          <a:lstStyle>
            <a:lvl1pPr marL="271448" indent="-271448" algn="l" defTabSz="914347" rtl="0" eaLnBrk="1" latinLnBrk="0" hangingPunct="1">
              <a:lnSpc>
                <a:spcPct val="90000"/>
              </a:lnSpc>
              <a:spcBef>
                <a:spcPts val="480"/>
              </a:spcBef>
              <a:buSzPct val="88000"/>
              <a:buFontTx/>
              <a:buBlip>
                <a:blip r:embed="rId4"/>
              </a:buBlip>
              <a:defRPr sz="2666"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4"/>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4"/>
              </a:buBlip>
              <a:defRPr sz="2133"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4"/>
              </a:buBlip>
              <a:defRPr sz="2133"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4"/>
              </a:buBlip>
              <a:defRPr sz="2133"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de-DE" sz="2650" b="1">
                <a:cs typeface="Arial" panose="020B0604020202020204"/>
              </a:rPr>
              <a:t>Vorteile durch MVC</a:t>
            </a:r>
          </a:p>
          <a:p>
            <a:pPr marL="271145" indent="-271145"/>
            <a:r>
              <a:rPr lang="de-DE" sz="2650"/>
              <a:t>Paralleles Entwickeln an View und Model</a:t>
            </a:r>
            <a:endParaRPr lang="en-US" sz="2650">
              <a:cs typeface="Arial"/>
            </a:endParaRPr>
          </a:p>
          <a:p>
            <a:pPr marL="271145" indent="-271145"/>
            <a:r>
              <a:rPr lang="en-US" sz="2650">
                <a:cs typeface="Arial"/>
              </a:rPr>
              <a:t>Reusability</a:t>
            </a:r>
          </a:p>
          <a:p>
            <a:pPr marL="271145" indent="-271145"/>
            <a:r>
              <a:rPr lang="en-US" sz="2650">
                <a:cs typeface="Arial"/>
              </a:rPr>
              <a:t>Separation of concerns</a:t>
            </a:r>
          </a:p>
          <a:p>
            <a:pPr marL="271145" indent="-271145"/>
            <a:r>
              <a:rPr lang="en-US" sz="2650" err="1">
                <a:cs typeface="Arial"/>
              </a:rPr>
              <a:t>Bugtracking</a:t>
            </a:r>
            <a:r>
              <a:rPr lang="en-US" sz="2650">
                <a:cs typeface="Arial"/>
              </a:rPr>
              <a:t> </a:t>
            </a:r>
            <a:r>
              <a:rPr lang="en-US" sz="2650" err="1">
                <a:cs typeface="Arial"/>
              </a:rPr>
              <a:t>ist</a:t>
            </a:r>
            <a:r>
              <a:rPr lang="en-US" sz="2650">
                <a:cs typeface="Arial"/>
              </a:rPr>
              <a:t> </a:t>
            </a:r>
            <a:r>
              <a:rPr lang="en-US" sz="2650" err="1">
                <a:cs typeface="Arial"/>
              </a:rPr>
              <a:t>einfacher</a:t>
            </a:r>
            <a:endParaRPr lang="en-US" sz="2650">
              <a:cs typeface="Arial"/>
            </a:endParaRPr>
          </a:p>
          <a:p>
            <a:pPr marL="271145" indent="-271145"/>
            <a:endParaRPr lang="en-US" sz="2650">
              <a:cs typeface="Arial"/>
            </a:endParaRPr>
          </a:p>
        </p:txBody>
      </p:sp>
      <p:grpSp>
        <p:nvGrpSpPr>
          <p:cNvPr id="12" name="Group 11">
            <a:extLst>
              <a:ext uri="{FF2B5EF4-FFF2-40B4-BE49-F238E27FC236}">
                <a16:creationId xmlns:a16="http://schemas.microsoft.com/office/drawing/2014/main" id="{A9F3CF3F-965F-0A21-52AA-8D8FF79D7276}"/>
              </a:ext>
            </a:extLst>
          </p:cNvPr>
          <p:cNvGrpSpPr/>
          <p:nvPr/>
        </p:nvGrpSpPr>
        <p:grpSpPr>
          <a:xfrm>
            <a:off x="288000" y="255171"/>
            <a:ext cx="9592600" cy="279400"/>
            <a:chOff x="288000" y="255171"/>
            <a:chExt cx="9592600" cy="279400"/>
          </a:xfrm>
        </p:grpSpPr>
        <p:sp>
          <p:nvSpPr>
            <p:cNvPr id="2" name="Arrow: Pentagon 1">
              <a:extLst>
                <a:ext uri="{FF2B5EF4-FFF2-40B4-BE49-F238E27FC236}">
                  <a16:creationId xmlns:a16="http://schemas.microsoft.com/office/drawing/2014/main" id="{CBEC9EFA-19A5-9F77-AA15-EF8318CA3058}"/>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Chevron 5">
              <a:extLst>
                <a:ext uri="{FF2B5EF4-FFF2-40B4-BE49-F238E27FC236}">
                  <a16:creationId xmlns:a16="http://schemas.microsoft.com/office/drawing/2014/main" id="{2D89E1E8-D4D6-297B-4917-812BFCBD3980}"/>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7" name="Arrow: Chevron 6">
              <a:extLst>
                <a:ext uri="{FF2B5EF4-FFF2-40B4-BE49-F238E27FC236}">
                  <a16:creationId xmlns:a16="http://schemas.microsoft.com/office/drawing/2014/main" id="{5C0ECE45-5E56-7C0F-E872-717FEB184CE6}"/>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9" name="Arrow: Chevron 8">
              <a:extLst>
                <a:ext uri="{FF2B5EF4-FFF2-40B4-BE49-F238E27FC236}">
                  <a16:creationId xmlns:a16="http://schemas.microsoft.com/office/drawing/2014/main" id="{E26576E4-7038-2977-A744-7E0327B22C7F}"/>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0" name="Arrow: Chevron 9">
              <a:extLst>
                <a:ext uri="{FF2B5EF4-FFF2-40B4-BE49-F238E27FC236}">
                  <a16:creationId xmlns:a16="http://schemas.microsoft.com/office/drawing/2014/main" id="{15A5D865-4F1D-4A2F-B8AB-B731A0DBE523}"/>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1" name="Arrow: Chevron 10">
              <a:extLst>
                <a:ext uri="{FF2B5EF4-FFF2-40B4-BE49-F238E27FC236}">
                  <a16:creationId xmlns:a16="http://schemas.microsoft.com/office/drawing/2014/main" id="{6E925A39-0B8D-88E4-2F93-903F5A19B283}"/>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cxnSp>
        <p:nvCxnSpPr>
          <p:cNvPr id="14" name="Straight Arrow Connector 13">
            <a:extLst>
              <a:ext uri="{FF2B5EF4-FFF2-40B4-BE49-F238E27FC236}">
                <a16:creationId xmlns:a16="http://schemas.microsoft.com/office/drawing/2014/main" id="{499CEE50-3ED6-3C5F-E2C3-4D6C847000D5}"/>
              </a:ext>
            </a:extLst>
          </p:cNvPr>
          <p:cNvCxnSpPr/>
          <p:nvPr/>
        </p:nvCxnSpPr>
        <p:spPr>
          <a:xfrm>
            <a:off x="7510162" y="4826000"/>
            <a:ext cx="1475945" cy="6864"/>
          </a:xfrm>
          <a:prstGeom prst="straightConnector1">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2E455B5-3460-AE67-5249-078993AD0A32}"/>
              </a:ext>
            </a:extLst>
          </p:cNvPr>
          <p:cNvSpPr txBox="1"/>
          <p:nvPr/>
        </p:nvSpPr>
        <p:spPr>
          <a:xfrm>
            <a:off x="7798486" y="4633784"/>
            <a:ext cx="707081"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cs typeface="Arial"/>
              </a:rPr>
              <a:t>observes</a:t>
            </a:r>
            <a:endParaRPr lang="en-US" sz="700"/>
          </a:p>
        </p:txBody>
      </p:sp>
      <p:sp>
        <p:nvSpPr>
          <p:cNvPr id="17" name="Isosceles Triangle 16">
            <a:extLst>
              <a:ext uri="{FF2B5EF4-FFF2-40B4-BE49-F238E27FC236}">
                <a16:creationId xmlns:a16="http://schemas.microsoft.com/office/drawing/2014/main" id="{30D572AA-3809-1703-9F59-83E52681B9AB}"/>
              </a:ext>
            </a:extLst>
          </p:cNvPr>
          <p:cNvSpPr/>
          <p:nvPr/>
        </p:nvSpPr>
        <p:spPr>
          <a:xfrm rot="15960000" flipH="1">
            <a:off x="7773716" y="4717658"/>
            <a:ext cx="48053" cy="82379"/>
          </a:xfrm>
          <a:prstGeom prst="triangle">
            <a:avLst/>
          </a:prstGeom>
          <a:solidFill>
            <a:schemeClr val="tx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15660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F5F7FE3-5446-3A03-DFEA-2D7506E589CD}"/>
              </a:ext>
            </a:extLst>
          </p:cNvPr>
          <p:cNvSpPr>
            <a:spLocks noGrp="1"/>
          </p:cNvSpPr>
          <p:nvPr>
            <p:ph type="dt" sz="half" idx="10"/>
          </p:nvPr>
        </p:nvSpPr>
        <p:spPr/>
        <p:txBody>
          <a:bodyPr/>
          <a:lstStyle/>
          <a:p>
            <a:fld id="{227FCD64-FB5A-4FBE-99B1-635A78C88043}" type="datetime1">
              <a:rPr lang="en-US"/>
              <a:t>3/30/2025</a:t>
            </a:fld>
            <a:endParaRPr lang="de-DE"/>
          </a:p>
        </p:txBody>
      </p:sp>
      <p:sp>
        <p:nvSpPr>
          <p:cNvPr id="4" name="Slide Number Placeholder 3">
            <a:extLst>
              <a:ext uri="{FF2B5EF4-FFF2-40B4-BE49-F238E27FC236}">
                <a16:creationId xmlns:a16="http://schemas.microsoft.com/office/drawing/2014/main" id="{9B8515E7-1C49-CB3A-8965-CF77E33E8762}"/>
              </a:ext>
            </a:extLst>
          </p:cNvPr>
          <p:cNvSpPr>
            <a:spLocks noGrp="1"/>
          </p:cNvSpPr>
          <p:nvPr>
            <p:ph type="sldNum" sz="quarter" idx="12"/>
          </p:nvPr>
        </p:nvSpPr>
        <p:spPr/>
        <p:txBody>
          <a:bodyPr/>
          <a:lstStyle/>
          <a:p>
            <a:fld id="{B0DDF588-5466-4B51-9B60-B0DF1BE7AB09}" type="slidenum">
              <a:rPr lang="de-DE" smtClean="0"/>
              <a:t>6</a:t>
            </a:fld>
            <a:endParaRPr lang="de-DE"/>
          </a:p>
        </p:txBody>
      </p:sp>
      <p:sp>
        <p:nvSpPr>
          <p:cNvPr id="5" name="Title 4">
            <a:extLst>
              <a:ext uri="{FF2B5EF4-FFF2-40B4-BE49-F238E27FC236}">
                <a16:creationId xmlns:a16="http://schemas.microsoft.com/office/drawing/2014/main" id="{DEF493D9-3622-F47D-3FDB-E01ED76A82C0}"/>
              </a:ext>
            </a:extLst>
          </p:cNvPr>
          <p:cNvSpPr>
            <a:spLocks noGrp="1"/>
          </p:cNvSpPr>
          <p:nvPr>
            <p:ph type="title"/>
          </p:nvPr>
        </p:nvSpPr>
        <p:spPr/>
        <p:txBody>
          <a:bodyPr/>
          <a:lstStyle/>
          <a:p>
            <a:r>
              <a:rPr lang="en-US" sz="3150" err="1">
                <a:cs typeface="Arial"/>
              </a:rPr>
              <a:t>Verarbeitung</a:t>
            </a:r>
            <a:r>
              <a:rPr lang="en-US" sz="3150">
                <a:cs typeface="Arial"/>
              </a:rPr>
              <a:t> der EEG-Daten</a:t>
            </a:r>
            <a:endParaRPr lang="en-US" sz="3150"/>
          </a:p>
        </p:txBody>
      </p:sp>
      <p:pic>
        <p:nvPicPr>
          <p:cNvPr id="2" name="Content Placeholder 1" descr="https://www.plantuml.com/plantuml/png/ZLDDRzGm4BtdLqml50uhuC0LTRVj8gGMLLqa3bKEqtWIZsfxel6aOVyzJXUnLeMgFII7z_7cZIrVP4ErAORcp3n5WiZ9zitPg3X4X81xcGo2Dlc9quYA4Tp8yFdBfmh9jWzK_ihT4bKnKP9qNgK4znWorIQFJcPE0vXEDV68tTEWCYLtAK4KPizMywWgyu7QXAAjg1TN9vf8IyMwC_Ku1TjAiXyO2TRA69hc7BQisQ2JCCNKF5nVVuEDeBeMLig3jzLNUDWeSje6cU667nLrtpR_mMe39ZUpCr_IWv4M_Mkebl-YqFdp3BTaNXoylvEP57OZTQOOu8fIPjj_Q9Uwj_9CyE844yZKINB_sfyQLCt-wSdmupgC7k4UZGLMS2b3OkCow4RGmVVaw7VRd2w5bPCv7TALifVW_cvT7FSKbnNMQjnZP_curMA2NXJCK_bOZukTaWEhGFtX-AU-NpIbJj56Sen6i3DH7AXjtkQhdDAAqm3hPrg8ejz54VC5UtqLE20Vk_USC40s6fitCgf1osY2Tx1LIKR95TcTIaSvauChD6oRYm8lB-iF">
            <a:extLst>
              <a:ext uri="{FF2B5EF4-FFF2-40B4-BE49-F238E27FC236}">
                <a16:creationId xmlns:a16="http://schemas.microsoft.com/office/drawing/2014/main" id="{5825080A-53A0-9AB0-B670-69735679B40F}"/>
              </a:ext>
            </a:extLst>
          </p:cNvPr>
          <p:cNvPicPr>
            <a:picLocks noGrp="1" noChangeAspect="1"/>
          </p:cNvPicPr>
          <p:nvPr>
            <p:ph idx="1"/>
          </p:nvPr>
        </p:nvPicPr>
        <p:blipFill>
          <a:blip r:embed="rId3"/>
          <a:stretch>
            <a:fillRect/>
          </a:stretch>
        </p:blipFill>
        <p:spPr>
          <a:xfrm>
            <a:off x="504463" y="1630595"/>
            <a:ext cx="11125200" cy="1884300"/>
          </a:xfrm>
        </p:spPr>
      </p:pic>
      <p:pic>
        <p:nvPicPr>
          <p:cNvPr id="6" name="Picture 5">
            <a:extLst>
              <a:ext uri="{FF2B5EF4-FFF2-40B4-BE49-F238E27FC236}">
                <a16:creationId xmlns:a16="http://schemas.microsoft.com/office/drawing/2014/main" id="{4DE39459-7B00-5AE4-1AFC-C5DF37A06E14}"/>
              </a:ext>
            </a:extLst>
          </p:cNvPr>
          <p:cNvPicPr>
            <a:picLocks noChangeAspect="1"/>
          </p:cNvPicPr>
          <p:nvPr/>
        </p:nvPicPr>
        <p:blipFill>
          <a:blip r:embed="rId4"/>
          <a:srcRect t="11076" b="2532"/>
          <a:stretch/>
        </p:blipFill>
        <p:spPr>
          <a:xfrm>
            <a:off x="0" y="3612266"/>
            <a:ext cx="12192000" cy="2633244"/>
          </a:xfrm>
          <a:prstGeom prst="rect">
            <a:avLst/>
          </a:prstGeom>
        </p:spPr>
      </p:pic>
      <p:grpSp>
        <p:nvGrpSpPr>
          <p:cNvPr id="7" name="Group 6">
            <a:extLst>
              <a:ext uri="{FF2B5EF4-FFF2-40B4-BE49-F238E27FC236}">
                <a16:creationId xmlns:a16="http://schemas.microsoft.com/office/drawing/2014/main" id="{B026E833-4DC7-17D4-2220-F1B803E851DA}"/>
              </a:ext>
            </a:extLst>
          </p:cNvPr>
          <p:cNvGrpSpPr/>
          <p:nvPr/>
        </p:nvGrpSpPr>
        <p:grpSpPr>
          <a:xfrm>
            <a:off x="288000" y="255171"/>
            <a:ext cx="9592600" cy="279400"/>
            <a:chOff x="288000" y="255171"/>
            <a:chExt cx="9592600" cy="279400"/>
          </a:xfrm>
        </p:grpSpPr>
        <p:sp>
          <p:nvSpPr>
            <p:cNvPr id="8" name="Arrow: Pentagon 7">
              <a:extLst>
                <a:ext uri="{FF2B5EF4-FFF2-40B4-BE49-F238E27FC236}">
                  <a16:creationId xmlns:a16="http://schemas.microsoft.com/office/drawing/2014/main" id="{B0E4B416-F03C-6ABF-3892-76ABAF76F71B}"/>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hevron 8">
              <a:extLst>
                <a:ext uri="{FF2B5EF4-FFF2-40B4-BE49-F238E27FC236}">
                  <a16:creationId xmlns:a16="http://schemas.microsoft.com/office/drawing/2014/main" id="{26792625-C1BE-1BED-A42F-25AAD1982E4D}"/>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0" name="Arrow: Chevron 9">
              <a:extLst>
                <a:ext uri="{FF2B5EF4-FFF2-40B4-BE49-F238E27FC236}">
                  <a16:creationId xmlns:a16="http://schemas.microsoft.com/office/drawing/2014/main" id="{B41B7AB9-5EB7-B58D-95F8-34AB4C138CC5}"/>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1" name="Arrow: Chevron 10">
              <a:extLst>
                <a:ext uri="{FF2B5EF4-FFF2-40B4-BE49-F238E27FC236}">
                  <a16:creationId xmlns:a16="http://schemas.microsoft.com/office/drawing/2014/main" id="{24D58971-1409-7A2F-E0D8-A65229FD418D}"/>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2" name="Arrow: Chevron 11">
              <a:extLst>
                <a:ext uri="{FF2B5EF4-FFF2-40B4-BE49-F238E27FC236}">
                  <a16:creationId xmlns:a16="http://schemas.microsoft.com/office/drawing/2014/main" id="{DD9AB72A-A002-B3BB-613F-5B18FA791322}"/>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3" name="Arrow: Chevron 12">
              <a:extLst>
                <a:ext uri="{FF2B5EF4-FFF2-40B4-BE49-F238E27FC236}">
                  <a16:creationId xmlns:a16="http://schemas.microsoft.com/office/drawing/2014/main" id="{91E5E0DB-CACC-CD1A-064C-B50710917ED5}"/>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267935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4EE99B-B457-407C-B5EB-DDA83E4B43B2}"/>
              </a:ext>
            </a:extLst>
          </p:cNvPr>
          <p:cNvSpPr>
            <a:spLocks noGrp="1"/>
          </p:cNvSpPr>
          <p:nvPr>
            <p:ph idx="1"/>
          </p:nvPr>
        </p:nvSpPr>
        <p:spPr/>
        <p:txBody>
          <a:bodyPr vert="horz" lIns="0" tIns="0" rIns="0" bIns="0" rtlCol="0" anchor="t">
            <a:normAutofit/>
          </a:bodyPr>
          <a:lstStyle/>
          <a:p>
            <a:pPr marL="271145" indent="-271145">
              <a:buFont typeface="Arial,Sans-Serif"/>
            </a:pPr>
            <a:r>
              <a:rPr lang="en-US" sz="2700">
                <a:cs typeface="Arial"/>
              </a:rPr>
              <a:t>CL Index </a:t>
            </a:r>
            <a:r>
              <a:rPr lang="en-US" sz="2700" err="1">
                <a:cs typeface="Arial"/>
              </a:rPr>
              <a:t>ist</a:t>
            </a:r>
            <a:r>
              <a:rPr lang="en-US" sz="2700">
                <a:cs typeface="Arial"/>
              </a:rPr>
              <a:t> </a:t>
            </a:r>
            <a:r>
              <a:rPr lang="en-US" sz="2700" err="1">
                <a:cs typeface="Arial"/>
              </a:rPr>
              <a:t>variierend</a:t>
            </a:r>
            <a:r>
              <a:rPr lang="en-US" sz="2700">
                <a:cs typeface="Arial"/>
              </a:rPr>
              <a:t> von Person </a:t>
            </a:r>
            <a:r>
              <a:rPr lang="en-US" sz="2700" err="1">
                <a:cs typeface="Arial"/>
              </a:rPr>
              <a:t>zu</a:t>
            </a:r>
            <a:r>
              <a:rPr lang="en-US" sz="2700">
                <a:cs typeface="Arial"/>
              </a:rPr>
              <a:t> Person und </a:t>
            </a:r>
            <a:r>
              <a:rPr lang="en-US" sz="2700" err="1">
                <a:cs typeface="Arial"/>
              </a:rPr>
              <a:t>Bedingungen</a:t>
            </a:r>
            <a:endParaRPr lang="en-US" sz="2700">
              <a:cs typeface="Arial"/>
            </a:endParaRPr>
          </a:p>
          <a:p>
            <a:pPr marL="0" indent="0">
              <a:buNone/>
            </a:pPr>
            <a:endParaRPr lang="en-US" sz="2650">
              <a:cs typeface="Arial"/>
            </a:endParaRPr>
          </a:p>
          <a:p>
            <a:pPr marL="0" indent="0">
              <a:buNone/>
            </a:pPr>
            <a:endParaRPr lang="en-US" sz="2650">
              <a:cs typeface="Arial"/>
            </a:endParaRPr>
          </a:p>
          <a:p>
            <a:pPr marL="0" indent="0">
              <a:buNone/>
            </a:pPr>
            <a:endParaRPr lang="en-US" sz="2650">
              <a:cs typeface="Arial"/>
            </a:endParaRPr>
          </a:p>
          <a:p>
            <a:pPr marL="0" indent="0">
              <a:buNone/>
            </a:pPr>
            <a:endParaRPr lang="en-US" sz="2650">
              <a:cs typeface="Arial"/>
            </a:endParaRPr>
          </a:p>
          <a:p>
            <a:pPr marL="271145" indent="-271145">
              <a:buFont typeface="Arial,Sans-Serif"/>
            </a:pPr>
            <a:r>
              <a:rPr lang="en-US" sz="2700">
                <a:cs typeface="Arial" panose="020B0604020202020204"/>
              </a:rPr>
              <a:t>Von </a:t>
            </a:r>
            <a:r>
              <a:rPr lang="en-US" sz="2700" err="1">
                <a:cs typeface="Arial" panose="020B0604020202020204"/>
              </a:rPr>
              <a:t>uns</a:t>
            </a:r>
            <a:r>
              <a:rPr lang="en-US" sz="2700">
                <a:cs typeface="Arial" panose="020B0604020202020204"/>
              </a:rPr>
              <a:t> </a:t>
            </a:r>
            <a:r>
              <a:rPr lang="en-US" sz="2700" err="1">
                <a:cs typeface="Arial" panose="020B0604020202020204"/>
              </a:rPr>
              <a:t>erstellten</a:t>
            </a:r>
            <a:r>
              <a:rPr lang="en-US" sz="2700">
                <a:cs typeface="Arial" panose="020B0604020202020204"/>
              </a:rPr>
              <a:t> </a:t>
            </a:r>
            <a:r>
              <a:rPr lang="en-US" sz="2700" err="1">
                <a:cs typeface="Arial" panose="020B0604020202020204"/>
              </a:rPr>
              <a:t>Erwartungen</a:t>
            </a:r>
            <a:r>
              <a:rPr lang="en-US" sz="2700">
                <a:cs typeface="Arial" panose="020B0604020202020204"/>
              </a:rPr>
              <a:t> für die </a:t>
            </a:r>
            <a:r>
              <a:rPr lang="en-US" sz="2700" err="1">
                <a:cs typeface="Arial" panose="020B0604020202020204"/>
              </a:rPr>
              <a:t>Scorefunktion</a:t>
            </a:r>
            <a:r>
              <a:rPr lang="en-US" sz="2700">
                <a:cs typeface="Arial" panose="020B0604020202020204"/>
              </a:rPr>
              <a:t> S: </a:t>
            </a:r>
          </a:p>
          <a:p>
            <a:pPr marL="626745" lvl="1" indent="-271145">
              <a:buFont typeface="Courier New"/>
              <a:buChar char="o"/>
            </a:pPr>
            <a:r>
              <a:rPr lang="en-US" sz="2400" err="1">
                <a:cs typeface="Arial" panose="020B0604020202020204"/>
              </a:rPr>
              <a:t>Mögliche</a:t>
            </a:r>
            <a:r>
              <a:rPr lang="en-US" sz="2400">
                <a:cs typeface="Arial" panose="020B0604020202020204"/>
              </a:rPr>
              <a:t> Über- </a:t>
            </a:r>
            <a:r>
              <a:rPr lang="en-US" sz="2400" err="1">
                <a:cs typeface="Arial" panose="020B0604020202020204"/>
              </a:rPr>
              <a:t>oder</a:t>
            </a:r>
            <a:r>
              <a:rPr lang="en-US" sz="2400">
                <a:cs typeface="Arial" panose="020B0604020202020204"/>
              </a:rPr>
              <a:t> </a:t>
            </a:r>
            <a:r>
              <a:rPr lang="en-US" sz="2400" err="1">
                <a:cs typeface="Arial" panose="020B0604020202020204"/>
              </a:rPr>
              <a:t>Unterschreitungen</a:t>
            </a:r>
            <a:r>
              <a:rPr lang="en-US" sz="2400">
                <a:cs typeface="Arial" panose="020B0604020202020204"/>
              </a:rPr>
              <a:t> von </a:t>
            </a:r>
            <a:r>
              <a:rPr lang="en-US" sz="2400" err="1">
                <a:cs typeface="Arial" panose="020B0604020202020204"/>
              </a:rPr>
              <a:t>maximalen</a:t>
            </a:r>
            <a:r>
              <a:rPr lang="en-US" sz="2400">
                <a:cs typeface="Arial" panose="020B0604020202020204"/>
              </a:rPr>
              <a:t> und </a:t>
            </a:r>
            <a:r>
              <a:rPr lang="en-US" sz="2400" err="1">
                <a:cs typeface="Arial" panose="020B0604020202020204"/>
              </a:rPr>
              <a:t>minimalen</a:t>
            </a:r>
            <a:r>
              <a:rPr lang="en-US" sz="2400">
                <a:cs typeface="Arial" panose="020B0604020202020204"/>
              </a:rPr>
              <a:t> Index</a:t>
            </a:r>
            <a:endParaRPr lang="en-US" sz="2350">
              <a:cs typeface="Arial" panose="020B0604020202020204"/>
            </a:endParaRPr>
          </a:p>
          <a:p>
            <a:pPr marL="1344295" lvl="3" indent="-271145">
              <a:buFont typeface="Arial,Sans-Serif"/>
              <a:buChar char="•"/>
            </a:pPr>
            <a:endParaRPr lang="en-US" sz="2150">
              <a:cs typeface="Arial" panose="020B0604020202020204"/>
            </a:endParaRPr>
          </a:p>
          <a:p>
            <a:pPr marL="355600" lvl="1" indent="0">
              <a:buNone/>
            </a:pPr>
            <a:endParaRPr lang="en-US" sz="2400">
              <a:cs typeface="Arial" panose="020B0604020202020204"/>
            </a:endParaRPr>
          </a:p>
          <a:p>
            <a:pPr marL="626745" lvl="1" indent="-271145">
              <a:buFont typeface="Courier New"/>
              <a:buChar char="o"/>
            </a:pPr>
            <a:endParaRPr lang="en-US" sz="2400">
              <a:cs typeface="Arial" panose="020B0604020202020204"/>
            </a:endParaRPr>
          </a:p>
          <a:p>
            <a:pPr marL="626745" lvl="1" indent="-271145">
              <a:buFont typeface="Courier New"/>
              <a:buChar char="o"/>
            </a:pPr>
            <a:endParaRPr lang="en-US" sz="2400">
              <a:cs typeface="Arial" panose="020B0604020202020204"/>
            </a:endParaRPr>
          </a:p>
          <a:p>
            <a:pPr marL="271145" indent="-271145">
              <a:buFont typeface="Arial,Sans-Serif"/>
              <a:buChar char="•"/>
            </a:pPr>
            <a:endParaRPr lang="en-US" sz="2700">
              <a:cs typeface="Arial" panose="020B0604020202020204"/>
            </a:endParaRPr>
          </a:p>
          <a:p>
            <a:pPr marL="271145" indent="-271145">
              <a:buChar char="•"/>
            </a:pPr>
            <a:endParaRPr lang="en-US" sz="2650">
              <a:cs typeface="Arial" panose="020B0604020202020204"/>
            </a:endParaRPr>
          </a:p>
          <a:p>
            <a:pPr marL="0" indent="0">
              <a:buNone/>
            </a:pPr>
            <a:endParaRPr lang="en-US" sz="2650">
              <a:cs typeface="Arial" panose="020B0604020202020204"/>
            </a:endParaRPr>
          </a:p>
          <a:p>
            <a:pPr marL="271145" indent="-271145">
              <a:buChar char="•"/>
            </a:pPr>
            <a:endParaRPr lang="en-US" sz="2650">
              <a:cs typeface="Arial" panose="020B0604020202020204"/>
            </a:endParaRPr>
          </a:p>
        </p:txBody>
      </p:sp>
      <p:sp>
        <p:nvSpPr>
          <p:cNvPr id="3" name="Date Placeholder 2">
            <a:extLst>
              <a:ext uri="{FF2B5EF4-FFF2-40B4-BE49-F238E27FC236}">
                <a16:creationId xmlns:a16="http://schemas.microsoft.com/office/drawing/2014/main" id="{6ED3C3DE-30E3-6250-3ADA-3A93B43B6952}"/>
              </a:ext>
            </a:extLst>
          </p:cNvPr>
          <p:cNvSpPr>
            <a:spLocks noGrp="1"/>
          </p:cNvSpPr>
          <p:nvPr>
            <p:ph type="dt" sz="half" idx="10"/>
          </p:nvPr>
        </p:nvSpPr>
        <p:spPr/>
        <p:txBody>
          <a:bodyPr/>
          <a:lstStyle/>
          <a:p>
            <a:fld id="{E20691ED-D129-412F-8927-82B40728A82D}" type="datetime1">
              <a:rPr lang="en-US"/>
              <a:t>3/30/2025</a:t>
            </a:fld>
            <a:endParaRPr lang="de-DE"/>
          </a:p>
        </p:txBody>
      </p:sp>
      <p:sp>
        <p:nvSpPr>
          <p:cNvPr id="4" name="Slide Number Placeholder 3">
            <a:extLst>
              <a:ext uri="{FF2B5EF4-FFF2-40B4-BE49-F238E27FC236}">
                <a16:creationId xmlns:a16="http://schemas.microsoft.com/office/drawing/2014/main" id="{30AFE543-D4A3-54CA-D4E9-BC59FE2DD50B}"/>
              </a:ext>
            </a:extLst>
          </p:cNvPr>
          <p:cNvSpPr>
            <a:spLocks noGrp="1"/>
          </p:cNvSpPr>
          <p:nvPr>
            <p:ph type="sldNum" sz="quarter" idx="12"/>
          </p:nvPr>
        </p:nvSpPr>
        <p:spPr/>
        <p:txBody>
          <a:bodyPr/>
          <a:lstStyle/>
          <a:p>
            <a:fld id="{B0DDF588-5466-4B51-9B60-B0DF1BE7AB09}" type="slidenum">
              <a:rPr lang="de-DE" smtClean="0"/>
              <a:t>7</a:t>
            </a:fld>
            <a:endParaRPr lang="de-DE"/>
          </a:p>
        </p:txBody>
      </p:sp>
      <p:sp>
        <p:nvSpPr>
          <p:cNvPr id="5" name="Title 4">
            <a:extLst>
              <a:ext uri="{FF2B5EF4-FFF2-40B4-BE49-F238E27FC236}">
                <a16:creationId xmlns:a16="http://schemas.microsoft.com/office/drawing/2014/main" id="{47A690E8-81C5-4CC1-88F1-33E5C0263F14}"/>
              </a:ext>
            </a:extLst>
          </p:cNvPr>
          <p:cNvSpPr>
            <a:spLocks noGrp="1"/>
          </p:cNvSpPr>
          <p:nvPr>
            <p:ph type="title"/>
          </p:nvPr>
        </p:nvSpPr>
        <p:spPr/>
        <p:txBody>
          <a:bodyPr/>
          <a:lstStyle/>
          <a:p>
            <a:r>
              <a:rPr lang="en-US" sz="3200">
                <a:cs typeface="Arial"/>
              </a:rPr>
              <a:t>Cognitive Load Score </a:t>
            </a:r>
            <a:r>
              <a:rPr lang="de-DE" sz="3200">
                <a:cs typeface="Arial"/>
              </a:rPr>
              <a:t>(1/2)</a:t>
            </a:r>
            <a:endParaRPr lang="en-US">
              <a:cs typeface="Arial"/>
            </a:endParaRPr>
          </a:p>
        </p:txBody>
      </p:sp>
      <p:sp>
        <p:nvSpPr>
          <p:cNvPr id="7" name="Arrow: Right 6">
            <a:extLst>
              <a:ext uri="{FF2B5EF4-FFF2-40B4-BE49-F238E27FC236}">
                <a16:creationId xmlns:a16="http://schemas.microsoft.com/office/drawing/2014/main" id="{7416C6C8-05EB-1504-197C-BE395188522E}"/>
              </a:ext>
            </a:extLst>
          </p:cNvPr>
          <p:cNvSpPr/>
          <p:nvPr/>
        </p:nvSpPr>
        <p:spPr>
          <a:xfrm flipV="1">
            <a:off x="1109601" y="2152433"/>
            <a:ext cx="686342" cy="283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185AE1B-B9D9-4091-59E0-F396591DC55C}"/>
              </a:ext>
            </a:extLst>
          </p:cNvPr>
          <p:cNvSpPr/>
          <p:nvPr/>
        </p:nvSpPr>
        <p:spPr>
          <a:xfrm flipV="1">
            <a:off x="1109601" y="2914434"/>
            <a:ext cx="686342" cy="283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B6E8156-AF30-D5FE-1DBB-99B36ECDB4A2}"/>
              </a:ext>
            </a:extLst>
          </p:cNvPr>
          <p:cNvSpPr txBox="1"/>
          <p:nvPr/>
        </p:nvSpPr>
        <p:spPr>
          <a:xfrm>
            <a:off x="1810705" y="2028779"/>
            <a:ext cx="65831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cs typeface="Arial"/>
              </a:rPr>
              <a:t>Bedarf</a:t>
            </a:r>
            <a:r>
              <a:rPr lang="en-US" sz="2400">
                <a:cs typeface="Arial"/>
              </a:rPr>
              <a:t> für </a:t>
            </a:r>
            <a:r>
              <a:rPr lang="en-US" sz="2400" err="1">
                <a:cs typeface="Arial"/>
              </a:rPr>
              <a:t>einen</a:t>
            </a:r>
            <a:r>
              <a:rPr lang="en-US" sz="2400">
                <a:cs typeface="Arial"/>
              </a:rPr>
              <a:t> </a:t>
            </a:r>
            <a:r>
              <a:rPr lang="en-US" sz="2400" err="1">
                <a:cs typeface="Arial"/>
              </a:rPr>
              <a:t>aussagekräftigen</a:t>
            </a:r>
            <a:r>
              <a:rPr lang="en-US" sz="2400">
                <a:cs typeface="Arial"/>
              </a:rPr>
              <a:t> und </a:t>
            </a:r>
            <a:r>
              <a:rPr lang="en-US" sz="2400" err="1">
                <a:cs typeface="Arial"/>
              </a:rPr>
              <a:t>intuitiven</a:t>
            </a:r>
            <a:r>
              <a:rPr lang="en-US" sz="2400">
                <a:cs typeface="Arial"/>
              </a:rPr>
              <a:t> Index </a:t>
            </a:r>
            <a:endParaRPr lang="en-US" sz="2400"/>
          </a:p>
        </p:txBody>
      </p:sp>
      <p:sp>
        <p:nvSpPr>
          <p:cNvPr id="13" name="TextBox 12">
            <a:extLst>
              <a:ext uri="{FF2B5EF4-FFF2-40B4-BE49-F238E27FC236}">
                <a16:creationId xmlns:a16="http://schemas.microsoft.com/office/drawing/2014/main" id="{2EF9AFCE-8601-C59D-292D-E1A044802857}"/>
              </a:ext>
            </a:extLst>
          </p:cNvPr>
          <p:cNvSpPr txBox="1"/>
          <p:nvPr/>
        </p:nvSpPr>
        <p:spPr>
          <a:xfrm>
            <a:off x="1810857" y="2856841"/>
            <a:ext cx="59483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Arial"/>
              </a:rPr>
              <a:t>Idee für Cognitive Load Score</a:t>
            </a:r>
          </a:p>
        </p:txBody>
      </p:sp>
      <p:sp>
        <p:nvSpPr>
          <p:cNvPr id="6" name="Arrow: Right 5">
            <a:extLst>
              <a:ext uri="{FF2B5EF4-FFF2-40B4-BE49-F238E27FC236}">
                <a16:creationId xmlns:a16="http://schemas.microsoft.com/office/drawing/2014/main" id="{FE5DD76D-F5FD-5D87-FC2F-9D7AC91267D6}"/>
              </a:ext>
            </a:extLst>
          </p:cNvPr>
          <p:cNvSpPr/>
          <p:nvPr/>
        </p:nvSpPr>
        <p:spPr>
          <a:xfrm flipV="1">
            <a:off x="1130195" y="4675272"/>
            <a:ext cx="686342" cy="2837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454466-2CDB-F01B-5EF0-6C264C746C08}"/>
              </a:ext>
            </a:extLst>
          </p:cNvPr>
          <p:cNvSpPr txBox="1"/>
          <p:nvPr/>
        </p:nvSpPr>
        <p:spPr>
          <a:xfrm>
            <a:off x="1990569" y="4673406"/>
            <a:ext cx="57760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Arial"/>
              </a:rPr>
              <a:t>Idee für </a:t>
            </a:r>
            <a:r>
              <a:rPr lang="en-US" sz="2400" err="1">
                <a:cs typeface="Arial"/>
              </a:rPr>
              <a:t>Pufferzones</a:t>
            </a:r>
            <a:r>
              <a:rPr lang="en-US" sz="2400">
                <a:cs typeface="Arial"/>
              </a:rPr>
              <a:t> in 0-10 und 90-100</a:t>
            </a:r>
          </a:p>
        </p:txBody>
      </p:sp>
      <p:grpSp>
        <p:nvGrpSpPr>
          <p:cNvPr id="10" name="Group 9">
            <a:extLst>
              <a:ext uri="{FF2B5EF4-FFF2-40B4-BE49-F238E27FC236}">
                <a16:creationId xmlns:a16="http://schemas.microsoft.com/office/drawing/2014/main" id="{5201B899-90C4-B83B-4D93-114D0F0F209F}"/>
              </a:ext>
            </a:extLst>
          </p:cNvPr>
          <p:cNvGrpSpPr/>
          <p:nvPr/>
        </p:nvGrpSpPr>
        <p:grpSpPr>
          <a:xfrm>
            <a:off x="288000" y="255171"/>
            <a:ext cx="9592600" cy="279400"/>
            <a:chOff x="288000" y="255171"/>
            <a:chExt cx="9592600" cy="279400"/>
          </a:xfrm>
        </p:grpSpPr>
        <p:sp>
          <p:nvSpPr>
            <p:cNvPr id="12" name="Arrow: Pentagon 11">
              <a:extLst>
                <a:ext uri="{FF2B5EF4-FFF2-40B4-BE49-F238E27FC236}">
                  <a16:creationId xmlns:a16="http://schemas.microsoft.com/office/drawing/2014/main" id="{628A93F4-DC5C-891B-0DE4-A25DD19F1514}"/>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Chevron 13">
              <a:extLst>
                <a:ext uri="{FF2B5EF4-FFF2-40B4-BE49-F238E27FC236}">
                  <a16:creationId xmlns:a16="http://schemas.microsoft.com/office/drawing/2014/main" id="{98D07B6F-E33E-B2B4-7EB6-70B95DCE385D}"/>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5" name="Arrow: Chevron 14">
              <a:extLst>
                <a:ext uri="{FF2B5EF4-FFF2-40B4-BE49-F238E27FC236}">
                  <a16:creationId xmlns:a16="http://schemas.microsoft.com/office/drawing/2014/main" id="{E2DBDF97-878C-53BD-CBA4-99BA466B2042}"/>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6" name="Arrow: Chevron 15">
              <a:extLst>
                <a:ext uri="{FF2B5EF4-FFF2-40B4-BE49-F238E27FC236}">
                  <a16:creationId xmlns:a16="http://schemas.microsoft.com/office/drawing/2014/main" id="{C91D91FC-0627-B9DA-D51D-699FCBBB2A3C}"/>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7" name="Arrow: Chevron 16">
              <a:extLst>
                <a:ext uri="{FF2B5EF4-FFF2-40B4-BE49-F238E27FC236}">
                  <a16:creationId xmlns:a16="http://schemas.microsoft.com/office/drawing/2014/main" id="{CBC72C43-03AD-6500-13E4-821A85CAFBF6}"/>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8" name="Arrow: Chevron 17">
              <a:extLst>
                <a:ext uri="{FF2B5EF4-FFF2-40B4-BE49-F238E27FC236}">
                  <a16:creationId xmlns:a16="http://schemas.microsoft.com/office/drawing/2014/main" id="{5720AC2F-ACB9-A390-B160-B82D503468D1}"/>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34069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57238C-8971-B809-2DD3-5FFF5BADF3C1}"/>
              </a:ext>
            </a:extLst>
          </p:cNvPr>
          <p:cNvSpPr>
            <a:spLocks noGrp="1"/>
          </p:cNvSpPr>
          <p:nvPr>
            <p:ph idx="1"/>
          </p:nvPr>
        </p:nvSpPr>
        <p:spPr/>
        <p:txBody>
          <a:bodyPr vert="horz" lIns="0" tIns="0" rIns="0" bIns="0" rtlCol="0" anchor="t">
            <a:normAutofit/>
          </a:bodyPr>
          <a:lstStyle/>
          <a:p>
            <a:pPr marL="271145" indent="-271145"/>
            <a:r>
              <a:rPr lang="en-US" sz="2650" err="1">
                <a:cs typeface="Arial"/>
              </a:rPr>
              <a:t>Logistische</a:t>
            </a:r>
            <a:r>
              <a:rPr lang="en-US" sz="2650">
                <a:cs typeface="Arial"/>
              </a:rPr>
              <a:t> </a:t>
            </a:r>
            <a:r>
              <a:rPr lang="en-US" sz="2650" err="1">
                <a:cs typeface="Arial"/>
              </a:rPr>
              <a:t>Funktion</a:t>
            </a:r>
            <a:r>
              <a:rPr lang="en-US" sz="2650">
                <a:cs typeface="Arial"/>
              </a:rPr>
              <a:t>:   </a:t>
            </a:r>
            <a:endParaRPr lang="en-US">
              <a:cs typeface="Arial" panose="020B0604020202020204"/>
            </a:endParaRPr>
          </a:p>
        </p:txBody>
      </p:sp>
      <p:sp>
        <p:nvSpPr>
          <p:cNvPr id="3" name="Date Placeholder 2">
            <a:extLst>
              <a:ext uri="{FF2B5EF4-FFF2-40B4-BE49-F238E27FC236}">
                <a16:creationId xmlns:a16="http://schemas.microsoft.com/office/drawing/2014/main" id="{D4BE0303-66D8-8E20-AE80-FE6A4FFAD6B4}"/>
              </a:ext>
            </a:extLst>
          </p:cNvPr>
          <p:cNvSpPr>
            <a:spLocks noGrp="1"/>
          </p:cNvSpPr>
          <p:nvPr>
            <p:ph type="dt" sz="half" idx="10"/>
          </p:nvPr>
        </p:nvSpPr>
        <p:spPr/>
        <p:txBody>
          <a:bodyPr/>
          <a:lstStyle/>
          <a:p>
            <a:fld id="{246A1B6B-4E60-4962-B043-4C08424A703C}" type="datetime1">
              <a:rPr lang="en-US"/>
              <a:t>3/30/2025</a:t>
            </a:fld>
            <a:endParaRPr lang="de-DE"/>
          </a:p>
        </p:txBody>
      </p:sp>
      <p:sp>
        <p:nvSpPr>
          <p:cNvPr id="4" name="Slide Number Placeholder 3">
            <a:extLst>
              <a:ext uri="{FF2B5EF4-FFF2-40B4-BE49-F238E27FC236}">
                <a16:creationId xmlns:a16="http://schemas.microsoft.com/office/drawing/2014/main" id="{F5CC4D12-3D5A-8770-CCAA-63A7B211146C}"/>
              </a:ext>
            </a:extLst>
          </p:cNvPr>
          <p:cNvSpPr>
            <a:spLocks noGrp="1"/>
          </p:cNvSpPr>
          <p:nvPr>
            <p:ph type="sldNum" sz="quarter" idx="12"/>
          </p:nvPr>
        </p:nvSpPr>
        <p:spPr/>
        <p:txBody>
          <a:bodyPr/>
          <a:lstStyle/>
          <a:p>
            <a:fld id="{B0DDF588-5466-4B51-9B60-B0DF1BE7AB09}" type="slidenum">
              <a:rPr lang="de-DE" smtClean="0"/>
              <a:t>8</a:t>
            </a:fld>
            <a:endParaRPr lang="de-DE"/>
          </a:p>
        </p:txBody>
      </p:sp>
      <p:sp>
        <p:nvSpPr>
          <p:cNvPr id="5" name="Title 4">
            <a:extLst>
              <a:ext uri="{FF2B5EF4-FFF2-40B4-BE49-F238E27FC236}">
                <a16:creationId xmlns:a16="http://schemas.microsoft.com/office/drawing/2014/main" id="{911ED577-4652-5605-406C-239077EB773F}"/>
              </a:ext>
            </a:extLst>
          </p:cNvPr>
          <p:cNvSpPr>
            <a:spLocks noGrp="1"/>
          </p:cNvSpPr>
          <p:nvPr>
            <p:ph type="title"/>
          </p:nvPr>
        </p:nvSpPr>
        <p:spPr/>
        <p:txBody>
          <a:bodyPr/>
          <a:lstStyle/>
          <a:p>
            <a:r>
              <a:rPr lang="en-US" sz="3150">
                <a:cs typeface="Arial"/>
              </a:rPr>
              <a:t>Cognitive Load Score </a:t>
            </a:r>
            <a:r>
              <a:rPr lang="de-DE" sz="3200">
                <a:cs typeface="Arial"/>
              </a:rPr>
              <a:t>(2/2)</a:t>
            </a:r>
            <a:endParaRPr lang="en-US"/>
          </a:p>
        </p:txBody>
      </p:sp>
      <p:pic>
        <p:nvPicPr>
          <p:cNvPr id="11" name="Content Placeholder 5">
            <a:extLst>
              <a:ext uri="{FF2B5EF4-FFF2-40B4-BE49-F238E27FC236}">
                <a16:creationId xmlns:a16="http://schemas.microsoft.com/office/drawing/2014/main" id="{3E60958B-DB59-DCD9-D186-2CB323060728}"/>
              </a:ext>
            </a:extLst>
          </p:cNvPr>
          <p:cNvPicPr>
            <a:picLocks noChangeAspect="1"/>
          </p:cNvPicPr>
          <p:nvPr/>
        </p:nvPicPr>
        <p:blipFill>
          <a:blip r:embed="rId2"/>
          <a:stretch>
            <a:fillRect/>
          </a:stretch>
        </p:blipFill>
        <p:spPr>
          <a:xfrm>
            <a:off x="499203" y="2130612"/>
            <a:ext cx="5837506" cy="3735516"/>
          </a:xfrm>
          <a:prstGeom prst="rect">
            <a:avLst/>
          </a:prstGeom>
        </p:spPr>
      </p:pic>
      <p:sp>
        <p:nvSpPr>
          <p:cNvPr id="14" name="TextBox 13">
            <a:extLst>
              <a:ext uri="{FF2B5EF4-FFF2-40B4-BE49-F238E27FC236}">
                <a16:creationId xmlns:a16="http://schemas.microsoft.com/office/drawing/2014/main" id="{0D74F5D7-E7C0-2F55-D4A1-887D2002E31B}"/>
              </a:ext>
            </a:extLst>
          </p:cNvPr>
          <p:cNvSpPr txBox="1"/>
          <p:nvPr/>
        </p:nvSpPr>
        <p:spPr>
          <a:xfrm>
            <a:off x="6656050" y="1581471"/>
            <a:ext cx="4775222"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cs typeface="Arial" panose="020B0604020202020204"/>
              </a:rPr>
              <a:t>Verständlichkeit</a:t>
            </a:r>
            <a:r>
              <a:rPr lang="en-US" sz="2000">
                <a:cs typeface="Arial" panose="020B0604020202020204"/>
              </a:rPr>
              <a:t> von Score </a:t>
            </a:r>
            <a:r>
              <a:rPr lang="en-US" sz="2000" err="1">
                <a:cs typeface="Arial" panose="020B0604020202020204"/>
              </a:rPr>
              <a:t>ist</a:t>
            </a:r>
            <a:r>
              <a:rPr lang="en-US" sz="2000">
                <a:cs typeface="Arial" panose="020B0604020202020204"/>
              </a:rPr>
              <a:t> </a:t>
            </a:r>
            <a:r>
              <a:rPr lang="en-US" sz="2000" err="1">
                <a:cs typeface="Arial" panose="020B0604020202020204"/>
              </a:rPr>
              <a:t>durch</a:t>
            </a:r>
            <a:r>
              <a:rPr lang="en-US" sz="2000">
                <a:cs typeface="Arial" panose="020B0604020202020204"/>
              </a:rPr>
              <a:t> </a:t>
            </a:r>
            <a:r>
              <a:rPr lang="en-US" sz="2000" err="1">
                <a:cs typeface="Arial" panose="020B0604020202020204"/>
              </a:rPr>
              <a:t>Fragenbogen</a:t>
            </a:r>
            <a:r>
              <a:rPr lang="en-US" sz="2000">
                <a:cs typeface="Arial" panose="020B0604020202020204"/>
              </a:rPr>
              <a:t> </a:t>
            </a:r>
            <a:r>
              <a:rPr lang="en-US" sz="2000" err="1">
                <a:cs typeface="Arial" panose="020B0604020202020204"/>
              </a:rPr>
              <a:t>bestätigt</a:t>
            </a:r>
            <a:r>
              <a:rPr lang="en-US" sz="2000">
                <a:cs typeface="Arial" panose="020B0604020202020204"/>
              </a:rPr>
              <a:t>.</a:t>
            </a:r>
            <a:endParaRPr lang="en-US"/>
          </a:p>
          <a:p>
            <a:pPr marL="285750" indent="-285750">
              <a:buFont typeface="Arial"/>
              <a:buChar char="•"/>
            </a:pPr>
            <a:endParaRPr lang="en-US"/>
          </a:p>
          <a:p>
            <a:pPr marL="285750" indent="-285750">
              <a:buFont typeface="Arial"/>
              <a:buChar char="•"/>
            </a:pPr>
            <a:r>
              <a:rPr lang="en-US" sz="2000" err="1">
                <a:cs typeface="Arial" panose="020B0604020202020204"/>
              </a:rPr>
              <a:t>I</a:t>
            </a:r>
            <a:r>
              <a:rPr lang="en-US" sz="1200" err="1">
                <a:cs typeface="Arial" panose="020B0604020202020204"/>
              </a:rPr>
              <a:t>Min</a:t>
            </a:r>
            <a:r>
              <a:rPr lang="en-US" sz="2000">
                <a:cs typeface="Arial" panose="020B0604020202020204"/>
              </a:rPr>
              <a:t> </a:t>
            </a:r>
            <a:r>
              <a:rPr lang="en-US" sz="2000" err="1">
                <a:cs typeface="Arial" panose="020B0604020202020204"/>
              </a:rPr>
              <a:t>bzw</a:t>
            </a:r>
            <a:r>
              <a:rPr lang="en-US" sz="2000">
                <a:cs typeface="Arial" panose="020B0604020202020204"/>
              </a:rPr>
              <a:t>. I</a:t>
            </a:r>
            <a:r>
              <a:rPr lang="en-US" sz="1200">
                <a:cs typeface="Arial" panose="020B0604020202020204"/>
              </a:rPr>
              <a:t>Max</a:t>
            </a:r>
            <a:r>
              <a:rPr lang="en-US" sz="2000">
                <a:cs typeface="Arial" panose="020B0604020202020204"/>
              </a:rPr>
              <a:t> </a:t>
            </a:r>
            <a:r>
              <a:rPr lang="en-US" sz="2000" err="1">
                <a:cs typeface="Arial" panose="020B0604020202020204"/>
              </a:rPr>
              <a:t>sind</a:t>
            </a:r>
            <a:r>
              <a:rPr lang="en-US" sz="2000">
                <a:cs typeface="Arial" panose="020B0604020202020204"/>
              </a:rPr>
              <a:t> </a:t>
            </a:r>
            <a:r>
              <a:rPr lang="en-US" sz="2000" err="1">
                <a:cs typeface="Arial" panose="020B0604020202020204"/>
              </a:rPr>
              <a:t>durch</a:t>
            </a:r>
            <a:r>
              <a:rPr lang="en-US" sz="2000">
                <a:cs typeface="Arial" panose="020B0604020202020204"/>
              </a:rPr>
              <a:t> Baseline </a:t>
            </a:r>
            <a:r>
              <a:rPr lang="en-US" sz="2000" err="1">
                <a:cs typeface="Arial" panose="020B0604020202020204"/>
              </a:rPr>
              <a:t>bzw</a:t>
            </a:r>
            <a:r>
              <a:rPr lang="en-US" sz="2000">
                <a:cs typeface="Arial" panose="020B0604020202020204"/>
              </a:rPr>
              <a:t>. N-Back Test </a:t>
            </a:r>
            <a:r>
              <a:rPr lang="en-US" sz="2000" err="1">
                <a:cs typeface="Arial" panose="020B0604020202020204"/>
              </a:rPr>
              <a:t>ermittelt</a:t>
            </a:r>
            <a:r>
              <a:rPr lang="en-US" sz="2000">
                <a:cs typeface="Arial" panose="020B0604020202020204"/>
              </a:rPr>
              <a:t>. </a:t>
            </a:r>
          </a:p>
          <a:p>
            <a:pPr marL="285750" indent="-285750">
              <a:buFont typeface="Arial"/>
              <a:buChar char="•"/>
            </a:pPr>
            <a:endParaRPr lang="en-US" sz="2000">
              <a:cs typeface="Arial" panose="020B0604020202020204"/>
            </a:endParaRPr>
          </a:p>
        </p:txBody>
      </p:sp>
      <p:grpSp>
        <p:nvGrpSpPr>
          <p:cNvPr id="6" name="Group 5">
            <a:extLst>
              <a:ext uri="{FF2B5EF4-FFF2-40B4-BE49-F238E27FC236}">
                <a16:creationId xmlns:a16="http://schemas.microsoft.com/office/drawing/2014/main" id="{094C8A81-2B2A-144C-6BFE-1AC6CFD86AE6}"/>
              </a:ext>
            </a:extLst>
          </p:cNvPr>
          <p:cNvGrpSpPr/>
          <p:nvPr/>
        </p:nvGrpSpPr>
        <p:grpSpPr>
          <a:xfrm>
            <a:off x="288000" y="255171"/>
            <a:ext cx="9592600" cy="279400"/>
            <a:chOff x="288000" y="255171"/>
            <a:chExt cx="9592600" cy="279400"/>
          </a:xfrm>
        </p:grpSpPr>
        <p:sp>
          <p:nvSpPr>
            <p:cNvPr id="7" name="Arrow: Pentagon 6">
              <a:extLst>
                <a:ext uri="{FF2B5EF4-FFF2-40B4-BE49-F238E27FC236}">
                  <a16:creationId xmlns:a16="http://schemas.microsoft.com/office/drawing/2014/main" id="{661D2853-E0E0-0C9D-A82B-944BD1D50FF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8D5AEC0B-BBCA-DCE4-8752-E7521C172837}"/>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9" name="Arrow: Chevron 8">
              <a:extLst>
                <a:ext uri="{FF2B5EF4-FFF2-40B4-BE49-F238E27FC236}">
                  <a16:creationId xmlns:a16="http://schemas.microsoft.com/office/drawing/2014/main" id="{D6566FD0-70FA-E0B9-DC8D-E6D8C0263024}"/>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0" name="Arrow: Chevron 9">
              <a:extLst>
                <a:ext uri="{FF2B5EF4-FFF2-40B4-BE49-F238E27FC236}">
                  <a16:creationId xmlns:a16="http://schemas.microsoft.com/office/drawing/2014/main" id="{445C5A80-9F97-E4B1-5619-A4134F2125B7}"/>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2" name="Arrow: Chevron 11">
              <a:extLst>
                <a:ext uri="{FF2B5EF4-FFF2-40B4-BE49-F238E27FC236}">
                  <a16:creationId xmlns:a16="http://schemas.microsoft.com/office/drawing/2014/main" id="{9A0C18B5-A4B7-EC04-6A14-6314A47D2826}"/>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3" name="Arrow: Chevron 12">
              <a:extLst>
                <a:ext uri="{FF2B5EF4-FFF2-40B4-BE49-F238E27FC236}">
                  <a16:creationId xmlns:a16="http://schemas.microsoft.com/office/drawing/2014/main" id="{D17E4614-D73A-3339-D16D-F279888364B2}"/>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1760359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8D7C7-F174-5D7D-2B41-E18D21DE0430}"/>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2BFD2DBB-9200-DDD0-464E-0A6F3F7D0388}"/>
              </a:ext>
            </a:extLst>
          </p:cNvPr>
          <p:cNvSpPr>
            <a:spLocks noGrp="1"/>
          </p:cNvSpPr>
          <p:nvPr>
            <p:ph idx="1"/>
          </p:nvPr>
        </p:nvSpPr>
        <p:spPr>
          <a:xfrm>
            <a:off x="533401" y="1504709"/>
            <a:ext cx="5184494" cy="4565275"/>
          </a:xfrm>
        </p:spPr>
        <p:txBody>
          <a:bodyPr vert="horz" lIns="0" tIns="0" rIns="0" bIns="0" rtlCol="0" anchor="t">
            <a:normAutofit/>
          </a:bodyPr>
          <a:lstStyle/>
          <a:p>
            <a:pPr marL="271145" indent="-271145"/>
            <a:r>
              <a:rPr lang="de-DE" sz="1800">
                <a:cs typeface="Arial" panose="020B0604020202020204"/>
              </a:rPr>
              <a:t>N-Backtest vor Online-Vorlesung zur Erzeugung eines hohen </a:t>
            </a:r>
            <a:r>
              <a:rPr lang="de-DE" sz="1800" err="1">
                <a:cs typeface="Arial" panose="020B0604020202020204"/>
              </a:rPr>
              <a:t>CL´s</a:t>
            </a:r>
            <a:r>
              <a:rPr lang="de-DE" sz="1800">
                <a:cs typeface="Arial" panose="020B0604020202020204"/>
              </a:rPr>
              <a:t> zur Berechnung des Scores </a:t>
            </a:r>
            <a:r>
              <a:rPr lang="de-DE" sz="1800"/>
              <a:t>[4][5]</a:t>
            </a:r>
            <a:endParaRPr lang="de-DE" sz="1800">
              <a:cs typeface="Arial" panose="020B0604020202020204"/>
            </a:endParaRPr>
          </a:p>
          <a:p>
            <a:pPr marL="271145" indent="-271145"/>
            <a:endParaRPr lang="de-DE" sz="1800" b="1">
              <a:cs typeface="Arial" panose="020B0604020202020204"/>
            </a:endParaRPr>
          </a:p>
          <a:p>
            <a:pPr marL="0" indent="0">
              <a:buNone/>
            </a:pPr>
            <a:r>
              <a:rPr lang="de-DE" sz="1800" b="1">
                <a:cs typeface="Arial" panose="020B0604020202020204"/>
              </a:rPr>
              <a:t>Versuchsaufbau</a:t>
            </a:r>
          </a:p>
          <a:p>
            <a:pPr marL="271145" indent="-271145"/>
            <a:r>
              <a:rPr lang="de-DE" sz="1800">
                <a:cs typeface="Arial" panose="020B0604020202020204"/>
              </a:rPr>
              <a:t>2, 3, 4 und 5 Backtest mit 5 Personen ausgeführt</a:t>
            </a:r>
          </a:p>
          <a:p>
            <a:pPr marL="271145" indent="-271145"/>
            <a:r>
              <a:rPr lang="de-DE" sz="1800">
                <a:cs typeface="Arial" panose="020B0604020202020204"/>
              </a:rPr>
              <a:t>Messung der Anstrengung per Kopfhörer und NASA TLX Test nach jedem N-Backtest</a:t>
            </a:r>
          </a:p>
          <a:p>
            <a:pPr marL="0" indent="0">
              <a:lnSpc>
                <a:spcPct val="160000"/>
              </a:lnSpc>
              <a:buNone/>
            </a:pPr>
            <a:r>
              <a:rPr lang="de-DE" sz="1800" b="1">
                <a:cs typeface="Arial" panose="020B0604020202020204"/>
              </a:rPr>
              <a:t>Ergebnisse</a:t>
            </a:r>
          </a:p>
          <a:p>
            <a:pPr marL="271145" indent="-271145"/>
            <a:r>
              <a:rPr lang="de-DE" sz="1800"/>
              <a:t>Nach 4 Back steigt der NASA Score nur noch minimal</a:t>
            </a:r>
            <a:endParaRPr lang="de-DE" sz="1800">
              <a:cs typeface="Arial" panose="020B0604020202020204"/>
            </a:endParaRPr>
          </a:p>
          <a:p>
            <a:pPr marL="271145" indent="-271145"/>
            <a:r>
              <a:rPr lang="de-DE" sz="1800"/>
              <a:t>Je höher das N desto höher auch die Frustration</a:t>
            </a:r>
            <a:endParaRPr lang="de-DE" sz="1800">
              <a:cs typeface="Arial" panose="020B0604020202020204"/>
            </a:endParaRPr>
          </a:p>
          <a:p>
            <a:pPr marL="271145" indent="-271145"/>
            <a:r>
              <a:rPr lang="de-DE" sz="1800">
                <a:cs typeface="Arial" panose="020B0604020202020204"/>
              </a:rPr>
              <a:t>Korrelation von CL-Score negative </a:t>
            </a:r>
          </a:p>
          <a:p>
            <a:pPr marL="0" indent="0">
              <a:buNone/>
            </a:pPr>
            <a:r>
              <a:rPr lang="de-DE" sz="1800">
                <a:cs typeface="Arial" panose="020B0604020202020204"/>
              </a:rPr>
              <a:t>=&gt; nicht sinnvoll</a:t>
            </a:r>
            <a:r>
              <a:rPr lang="de-DE" sz="1800" b="1">
                <a:cs typeface="Arial" panose="020B0604020202020204"/>
              </a:rPr>
              <a:t>	</a:t>
            </a:r>
          </a:p>
        </p:txBody>
      </p:sp>
      <p:sp>
        <p:nvSpPr>
          <p:cNvPr id="3" name="Datumsplatzhalter 2">
            <a:extLst>
              <a:ext uri="{FF2B5EF4-FFF2-40B4-BE49-F238E27FC236}">
                <a16:creationId xmlns:a16="http://schemas.microsoft.com/office/drawing/2014/main" id="{20A73D5D-80FA-2C49-D388-57F7135DDE94}"/>
              </a:ext>
            </a:extLst>
          </p:cNvPr>
          <p:cNvSpPr>
            <a:spLocks noGrp="1"/>
          </p:cNvSpPr>
          <p:nvPr>
            <p:ph type="dt" sz="half" idx="10"/>
          </p:nvPr>
        </p:nvSpPr>
        <p:spPr/>
        <p:txBody>
          <a:bodyPr/>
          <a:lstStyle/>
          <a:p>
            <a:fld id="{0E49E774-2D89-4967-9724-7D25FADDFFEE}" type="datetime1">
              <a:rPr lang="de-DE" smtClean="0"/>
              <a:t>30.03.2025</a:t>
            </a:fld>
            <a:endParaRPr lang="de-DE"/>
          </a:p>
        </p:txBody>
      </p:sp>
      <p:sp>
        <p:nvSpPr>
          <p:cNvPr id="4" name="Foliennummernplatzhalter 3">
            <a:extLst>
              <a:ext uri="{FF2B5EF4-FFF2-40B4-BE49-F238E27FC236}">
                <a16:creationId xmlns:a16="http://schemas.microsoft.com/office/drawing/2014/main" id="{9AD81FC6-0025-5DA0-3F6E-65BE9C042A95}"/>
              </a:ext>
            </a:extLst>
          </p:cNvPr>
          <p:cNvSpPr>
            <a:spLocks noGrp="1"/>
          </p:cNvSpPr>
          <p:nvPr>
            <p:ph type="sldNum" sz="quarter" idx="12"/>
          </p:nvPr>
        </p:nvSpPr>
        <p:spPr/>
        <p:txBody>
          <a:bodyPr/>
          <a:lstStyle/>
          <a:p>
            <a:fld id="{B0DDF588-5466-4B51-9B60-B0DF1BE7AB09}" type="slidenum">
              <a:rPr lang="de-DE" smtClean="0"/>
              <a:t>9</a:t>
            </a:fld>
            <a:endParaRPr lang="de-DE"/>
          </a:p>
        </p:txBody>
      </p:sp>
      <p:sp>
        <p:nvSpPr>
          <p:cNvPr id="5" name="Titel 4">
            <a:extLst>
              <a:ext uri="{FF2B5EF4-FFF2-40B4-BE49-F238E27FC236}">
                <a16:creationId xmlns:a16="http://schemas.microsoft.com/office/drawing/2014/main" id="{0DDF6AA2-C67D-30AA-78F7-19CB6A2A7841}"/>
              </a:ext>
            </a:extLst>
          </p:cNvPr>
          <p:cNvSpPr>
            <a:spLocks noGrp="1"/>
          </p:cNvSpPr>
          <p:nvPr>
            <p:ph type="title"/>
          </p:nvPr>
        </p:nvSpPr>
        <p:spPr/>
        <p:txBody>
          <a:bodyPr/>
          <a:lstStyle/>
          <a:p>
            <a:r>
              <a:rPr lang="de-DE"/>
              <a:t>Festlegung des N</a:t>
            </a:r>
          </a:p>
        </p:txBody>
      </p:sp>
      <p:pic>
        <p:nvPicPr>
          <p:cNvPr id="11" name="Grafik 10">
            <a:extLst>
              <a:ext uri="{FF2B5EF4-FFF2-40B4-BE49-F238E27FC236}">
                <a16:creationId xmlns:a16="http://schemas.microsoft.com/office/drawing/2014/main" id="{E75E38BF-D064-5D03-E503-6BCB2A3BB568}"/>
              </a:ext>
            </a:extLst>
          </p:cNvPr>
          <p:cNvPicPr>
            <a:picLocks noChangeAspect="1"/>
          </p:cNvPicPr>
          <p:nvPr/>
        </p:nvPicPr>
        <p:blipFill>
          <a:blip r:embed="rId3"/>
          <a:stretch>
            <a:fillRect/>
          </a:stretch>
        </p:blipFill>
        <p:spPr>
          <a:xfrm>
            <a:off x="6100318" y="1290600"/>
            <a:ext cx="5477048" cy="3403829"/>
          </a:xfrm>
          <a:prstGeom prst="rect">
            <a:avLst/>
          </a:prstGeom>
        </p:spPr>
      </p:pic>
      <p:sp>
        <p:nvSpPr>
          <p:cNvPr id="6" name="Textfeld 5">
            <a:extLst>
              <a:ext uri="{FF2B5EF4-FFF2-40B4-BE49-F238E27FC236}">
                <a16:creationId xmlns:a16="http://schemas.microsoft.com/office/drawing/2014/main" id="{B2B4F763-8551-F16E-8B5B-864789499EAD}"/>
              </a:ext>
            </a:extLst>
          </p:cNvPr>
          <p:cNvSpPr txBox="1"/>
          <p:nvPr/>
        </p:nvSpPr>
        <p:spPr>
          <a:xfrm>
            <a:off x="7048983" y="4802674"/>
            <a:ext cx="3541853" cy="754309"/>
          </a:xfrm>
          <a:prstGeom prst="rect">
            <a:avLst/>
          </a:prstGeom>
          <a:noFill/>
        </p:spPr>
        <p:txBody>
          <a:bodyPr wrap="square" rtlCol="0">
            <a:spAutoFit/>
          </a:bodyPr>
          <a:lstStyle/>
          <a:p>
            <a:pPr marL="271145" indent="-271145"/>
            <a:r>
              <a:rPr lang="de-DE" sz="1800" b="1">
                <a:cs typeface="Arial" panose="020B0604020202020204"/>
              </a:rPr>
              <a:t>Schlussfolgerung</a:t>
            </a:r>
          </a:p>
          <a:p>
            <a:pPr marL="0" indent="0">
              <a:lnSpc>
                <a:spcPct val="160000"/>
              </a:lnSpc>
              <a:buNone/>
            </a:pPr>
            <a:r>
              <a:rPr lang="de-DE" sz="1800" b="1">
                <a:cs typeface="Arial" panose="020B0604020202020204"/>
              </a:rPr>
              <a:t>	</a:t>
            </a:r>
            <a:r>
              <a:rPr lang="de-DE" sz="1800"/>
              <a:t>=&gt; 4 Backtest</a:t>
            </a:r>
            <a:endParaRPr lang="de-DE" sz="1800">
              <a:cs typeface="Arial" panose="020B0604020202020204"/>
            </a:endParaRPr>
          </a:p>
        </p:txBody>
      </p:sp>
      <p:grpSp>
        <p:nvGrpSpPr>
          <p:cNvPr id="7" name="Group 6">
            <a:extLst>
              <a:ext uri="{FF2B5EF4-FFF2-40B4-BE49-F238E27FC236}">
                <a16:creationId xmlns:a16="http://schemas.microsoft.com/office/drawing/2014/main" id="{EAA29FEB-1DB9-C225-8181-64CA8C9F72A2}"/>
              </a:ext>
            </a:extLst>
          </p:cNvPr>
          <p:cNvGrpSpPr/>
          <p:nvPr/>
        </p:nvGrpSpPr>
        <p:grpSpPr>
          <a:xfrm>
            <a:off x="288000" y="255171"/>
            <a:ext cx="9592600" cy="279400"/>
            <a:chOff x="288000" y="255171"/>
            <a:chExt cx="9592600" cy="279400"/>
          </a:xfrm>
        </p:grpSpPr>
        <p:sp>
          <p:nvSpPr>
            <p:cNvPr id="8" name="Arrow: Pentagon 7">
              <a:extLst>
                <a:ext uri="{FF2B5EF4-FFF2-40B4-BE49-F238E27FC236}">
                  <a16:creationId xmlns:a16="http://schemas.microsoft.com/office/drawing/2014/main" id="{F620A039-02AE-E406-A3F6-1C13F8F6A5C6}"/>
                </a:ext>
              </a:extLst>
            </p:cNvPr>
            <p:cNvSpPr/>
            <p:nvPr/>
          </p:nvSpPr>
          <p:spPr>
            <a:xfrm>
              <a:off x="288000" y="255171"/>
              <a:ext cx="402340" cy="2794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hevron 8">
              <a:extLst>
                <a:ext uri="{FF2B5EF4-FFF2-40B4-BE49-F238E27FC236}">
                  <a16:creationId xmlns:a16="http://schemas.microsoft.com/office/drawing/2014/main" id="{74574B51-2F5E-8045-310D-FD13D694D946}"/>
                </a:ext>
              </a:extLst>
            </p:cNvPr>
            <p:cNvSpPr/>
            <p:nvPr/>
          </p:nvSpPr>
          <p:spPr>
            <a:xfrm>
              <a:off x="605273" y="255171"/>
              <a:ext cx="1178341"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Recap</a:t>
              </a:r>
              <a:endParaRPr lang="en-US">
                <a:solidFill>
                  <a:schemeClr val="tx1"/>
                </a:solidFill>
              </a:endParaRPr>
            </a:p>
          </p:txBody>
        </p:sp>
        <p:sp>
          <p:nvSpPr>
            <p:cNvPr id="10" name="Arrow: Chevron 9">
              <a:extLst>
                <a:ext uri="{FF2B5EF4-FFF2-40B4-BE49-F238E27FC236}">
                  <a16:creationId xmlns:a16="http://schemas.microsoft.com/office/drawing/2014/main" id="{6FF17F7D-7EF2-D965-353D-F9F2A22D81B1}"/>
                </a:ext>
              </a:extLst>
            </p:cNvPr>
            <p:cNvSpPr/>
            <p:nvPr/>
          </p:nvSpPr>
          <p:spPr>
            <a:xfrm>
              <a:off x="3491265" y="255171"/>
              <a:ext cx="2340932" cy="279400"/>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Implementierung</a:t>
              </a:r>
              <a:endParaRPr lang="en-US">
                <a:solidFill>
                  <a:schemeClr val="tx1"/>
                </a:solidFill>
              </a:endParaRPr>
            </a:p>
          </p:txBody>
        </p:sp>
        <p:sp>
          <p:nvSpPr>
            <p:cNvPr id="12" name="Arrow: Chevron 11">
              <a:extLst>
                <a:ext uri="{FF2B5EF4-FFF2-40B4-BE49-F238E27FC236}">
                  <a16:creationId xmlns:a16="http://schemas.microsoft.com/office/drawing/2014/main" id="{384EEE9F-C51C-A004-A927-4E539C2D895F}"/>
                </a:ext>
              </a:extLst>
            </p:cNvPr>
            <p:cNvSpPr/>
            <p:nvPr/>
          </p:nvSpPr>
          <p:spPr>
            <a:xfrm>
              <a:off x="5750280" y="255171"/>
              <a:ext cx="2318876"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Evaluierung</a:t>
              </a:r>
              <a:endParaRPr lang="en-US">
                <a:solidFill>
                  <a:schemeClr val="tx1"/>
                </a:solidFill>
              </a:endParaRPr>
            </a:p>
          </p:txBody>
        </p:sp>
        <p:sp>
          <p:nvSpPr>
            <p:cNvPr id="13" name="Arrow: Chevron 12">
              <a:extLst>
                <a:ext uri="{FF2B5EF4-FFF2-40B4-BE49-F238E27FC236}">
                  <a16:creationId xmlns:a16="http://schemas.microsoft.com/office/drawing/2014/main" id="{7148CE4F-DADB-B86D-FEBA-9EDCB319C835}"/>
                </a:ext>
              </a:extLst>
            </p:cNvPr>
            <p:cNvSpPr/>
            <p:nvPr/>
          </p:nvSpPr>
          <p:spPr>
            <a:xfrm>
              <a:off x="7974456" y="255171"/>
              <a:ext cx="1906144"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Ausblick</a:t>
              </a:r>
              <a:endParaRPr lang="en-US">
                <a:solidFill>
                  <a:schemeClr val="tx1"/>
                </a:solidFill>
              </a:endParaRPr>
            </a:p>
          </p:txBody>
        </p:sp>
        <p:sp>
          <p:nvSpPr>
            <p:cNvPr id="14" name="Arrow: Chevron 13">
              <a:extLst>
                <a:ext uri="{FF2B5EF4-FFF2-40B4-BE49-F238E27FC236}">
                  <a16:creationId xmlns:a16="http://schemas.microsoft.com/office/drawing/2014/main" id="{A37B11F5-4086-A8D0-721B-EAB10F6D94C2}"/>
                </a:ext>
              </a:extLst>
            </p:cNvPr>
            <p:cNvSpPr/>
            <p:nvPr/>
          </p:nvSpPr>
          <p:spPr>
            <a:xfrm>
              <a:off x="1698229" y="255171"/>
              <a:ext cx="1871803" cy="279400"/>
            </a:xfrm>
            <a:prstGeom prst="chevr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Anpassungen</a:t>
              </a:r>
              <a:endParaRPr lang="en-US">
                <a:solidFill>
                  <a:schemeClr val="tx1"/>
                </a:solidFill>
              </a:endParaRPr>
            </a:p>
          </p:txBody>
        </p:sp>
      </p:grpSp>
    </p:spTree>
    <p:extLst>
      <p:ext uri="{BB962C8B-B14F-4D97-AF65-F5344CB8AC3E}">
        <p14:creationId xmlns:p14="http://schemas.microsoft.com/office/powerpoint/2010/main" val="1978976619"/>
      </p:ext>
    </p:extLst>
  </p:cSld>
  <p:clrMapOvr>
    <a:masterClrMapping/>
  </p:clrMapOvr>
</p:sld>
</file>

<file path=ppt/theme/theme1.xml><?xml version="1.0" encoding="utf-8"?>
<a:theme xmlns:a="http://schemas.openxmlformats.org/drawingml/2006/main" name="1_Design1">
  <a:themeElements>
    <a:clrScheme name="KIT">
      <a:dk1>
        <a:sysClr val="windowText" lastClr="000000"/>
      </a:dk1>
      <a:lt1>
        <a:sysClr val="window" lastClr="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37D9B99F875644ABD794CB75B0D9B3" ma:contentTypeVersion="4" ma:contentTypeDescription="Create a new document." ma:contentTypeScope="" ma:versionID="029c66c8608eefce3bd447284cd33edc">
  <xsd:schema xmlns:xsd="http://www.w3.org/2001/XMLSchema" xmlns:xs="http://www.w3.org/2001/XMLSchema" xmlns:p="http://schemas.microsoft.com/office/2006/metadata/properties" xmlns:ns2="4c4020a6-08d8-49c9-bc0c-9cf0653f4a08" targetNamespace="http://schemas.microsoft.com/office/2006/metadata/properties" ma:root="true" ma:fieldsID="fef23e8ee34bb811ffec66fd3db86719" ns2:_="">
    <xsd:import namespace="4c4020a6-08d8-49c9-bc0c-9cf0653f4a0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4020a6-08d8-49c9-bc0c-9cf0653f4a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AB5F16-DE5E-4234-B1DC-E79949064805}">
  <ds:schemaRefs>
    <ds:schemaRef ds:uri="4c4020a6-08d8-49c9-bc0c-9cf0653f4a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318AADB-F222-4115-A2FD-DB07797FC43E}">
  <ds:schemaRefs>
    <ds:schemaRef ds:uri="http://schemas.microsoft.com/sharepoint/v3/contenttype/forms"/>
  </ds:schemaRefs>
</ds:datastoreItem>
</file>

<file path=customXml/itemProps3.xml><?xml version="1.0" encoding="utf-8"?>
<ds:datastoreItem xmlns:ds="http://schemas.openxmlformats.org/officeDocument/2006/customXml" ds:itemID="{D9207EC5-2E87-44C2-BCCA-434BB546DC8A}">
  <ds:schemaRefs>
    <ds:schemaRef ds:uri="4c4020a6-08d8-49c9-bc0c-9cf0653f4a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Breitbild</PresentationFormat>
  <Slides>38</Slides>
  <Notes>12</Notes>
  <HiddenSlides>0</HiddenSlides>
  <ScaleCrop>false</ScaleCrop>
  <HeadingPairs>
    <vt:vector size="4" baseType="variant">
      <vt:variant>
        <vt:lpstr>Design</vt:lpstr>
      </vt:variant>
      <vt:variant>
        <vt:i4>1</vt:i4>
      </vt:variant>
      <vt:variant>
        <vt:lpstr>Folientitel</vt:lpstr>
      </vt:variant>
      <vt:variant>
        <vt:i4>38</vt:i4>
      </vt:variant>
    </vt:vector>
  </HeadingPairs>
  <TitlesOfParts>
    <vt:vector size="39" baseType="lpstr">
      <vt:lpstr>1_Design1</vt:lpstr>
      <vt:lpstr>PowerPoint-Präsentation</vt:lpstr>
      <vt:lpstr>Recap</vt:lpstr>
      <vt:lpstr>Anpassungen der Spezifikationen</vt:lpstr>
      <vt:lpstr>Implementierung - Stack</vt:lpstr>
      <vt:lpstr>Implementierung - Architekturmuster</vt:lpstr>
      <vt:lpstr>Verarbeitung der EEG-Daten</vt:lpstr>
      <vt:lpstr>Cognitive Load Score (1/2)</vt:lpstr>
      <vt:lpstr>Cognitive Load Score (2/2)</vt:lpstr>
      <vt:lpstr>Festlegung des N</vt:lpstr>
      <vt:lpstr>Anzeige Fragebogen</vt:lpstr>
      <vt:lpstr>Anzeige - Alternativen</vt:lpstr>
      <vt:lpstr>Anzeige - Implementierung</vt:lpstr>
      <vt:lpstr>Kommentare</vt:lpstr>
      <vt:lpstr>Graph</vt:lpstr>
      <vt:lpstr>PowerPoint-Präsentation</vt:lpstr>
      <vt:lpstr>Evaluierung (1/7)</vt:lpstr>
      <vt:lpstr>Evaluierung (2/7)</vt:lpstr>
      <vt:lpstr>PowerPoint-Präsentation</vt:lpstr>
      <vt:lpstr>PowerPoint-Präsentation</vt:lpstr>
      <vt:lpstr>Evaluierung (5/7)</vt:lpstr>
      <vt:lpstr>PowerPoint-Präsentation</vt:lpstr>
      <vt:lpstr>Evaluierung (7/7)</vt:lpstr>
      <vt:lpstr>SWOT Analyse</vt:lpstr>
      <vt:lpstr>SWOT Analyse Strategien</vt:lpstr>
      <vt:lpstr>Ausblick</vt:lpstr>
      <vt:lpstr>Quellen</vt:lpstr>
      <vt:lpstr>Aufgabenstellung - Backup</vt:lpstr>
      <vt:lpstr>Begriffserklärung - Backup</vt:lpstr>
      <vt:lpstr>Analysephase - Backup</vt:lpstr>
      <vt:lpstr>User Requirements - Backup</vt:lpstr>
      <vt:lpstr>User Stories - Backup</vt:lpstr>
      <vt:lpstr>N-Backtest - Backup</vt:lpstr>
      <vt:lpstr>Festlegung des N (1/2) -Backup</vt:lpstr>
      <vt:lpstr>Festlegung des N (2/2) - Backup</vt:lpstr>
      <vt:lpstr>Anzeige – Fragebogen Ergebnisse - Backup</vt:lpstr>
      <vt:lpstr>Backup – CL Score</vt:lpstr>
      <vt:lpstr>Evaluierung - Backup</vt:lpstr>
      <vt:lpstr>Ergebnisse - 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Geist, Anian Carl</dc:creator>
  <cp:revision>3</cp:revision>
  <dcterms:created xsi:type="dcterms:W3CDTF">2025-03-16T13:29:07Z</dcterms:created>
  <dcterms:modified xsi:type="dcterms:W3CDTF">2025-03-30T22:17:52Z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0x0101005037D9B99F875644ABD794CB75B0D9B3</vt:lpwstr>
  </property>
</Properties>
</file>